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3" r:id="rId2"/>
    <p:sldMasterId id="2147483658" r:id="rId3"/>
    <p:sldMasterId id="2147483664" r:id="rId4"/>
    <p:sldMasterId id="2147483660" r:id="rId5"/>
    <p:sldMasterId id="2147483661" r:id="rId6"/>
    <p:sldMasterId id="2147483657" r:id="rId7"/>
  </p:sldMasterIdLst>
  <p:notesMasterIdLst>
    <p:notesMasterId r:id="rId45"/>
  </p:notesMasterIdLst>
  <p:handoutMasterIdLst>
    <p:handoutMasterId r:id="rId46"/>
  </p:handoutMasterIdLst>
  <p:sldIdLst>
    <p:sldId id="598" r:id="rId8"/>
    <p:sldId id="615" r:id="rId9"/>
    <p:sldId id="434" r:id="rId10"/>
    <p:sldId id="614" r:id="rId11"/>
    <p:sldId id="618" r:id="rId12"/>
    <p:sldId id="616" r:id="rId13"/>
    <p:sldId id="600" r:id="rId14"/>
    <p:sldId id="617" r:id="rId15"/>
    <p:sldId id="601" r:id="rId16"/>
    <p:sldId id="602" r:id="rId17"/>
    <p:sldId id="603" r:id="rId18"/>
    <p:sldId id="604" r:id="rId19"/>
    <p:sldId id="612" r:id="rId20"/>
    <p:sldId id="613" r:id="rId21"/>
    <p:sldId id="483" r:id="rId22"/>
    <p:sldId id="533" r:id="rId23"/>
    <p:sldId id="490" r:id="rId24"/>
    <p:sldId id="493" r:id="rId25"/>
    <p:sldId id="619" r:id="rId26"/>
    <p:sldId id="605" r:id="rId27"/>
    <p:sldId id="606" r:id="rId28"/>
    <p:sldId id="607" r:id="rId29"/>
    <p:sldId id="535" r:id="rId30"/>
    <p:sldId id="496" r:id="rId31"/>
    <p:sldId id="501" r:id="rId32"/>
    <p:sldId id="504" r:id="rId33"/>
    <p:sldId id="506" r:id="rId34"/>
    <p:sldId id="518" r:id="rId35"/>
    <p:sldId id="508" r:id="rId36"/>
    <p:sldId id="620" r:id="rId37"/>
    <p:sldId id="538" r:id="rId38"/>
    <p:sldId id="539" r:id="rId39"/>
    <p:sldId id="540" r:id="rId40"/>
    <p:sldId id="608" r:id="rId41"/>
    <p:sldId id="609" r:id="rId42"/>
    <p:sldId id="610" r:id="rId43"/>
    <p:sldId id="611" r:id="rId44"/>
  </p:sldIdLst>
  <p:sldSz cx="9144000" cy="6858000" type="screen4x3"/>
  <p:notesSz cx="6950075" cy="9236075"/>
  <p:defaultTextStyle>
    <a:defPPr>
      <a:defRPr lang="en-C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52">
          <p15:clr>
            <a:srgbClr val="A4A3A4"/>
          </p15:clr>
        </p15:guide>
        <p15:guide id="2" pos="2496">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E50030"/>
    <a:srgbClr val="00468F"/>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5" autoAdjust="0"/>
    <p:restoredTop sz="81176" autoAdjust="0"/>
  </p:normalViewPr>
  <p:slideViewPr>
    <p:cSldViewPr snapToObjects="1">
      <p:cViewPr varScale="1">
        <p:scale>
          <a:sx n="84" d="100"/>
          <a:sy n="84" d="100"/>
        </p:scale>
        <p:origin x="102" y="174"/>
      </p:cViewPr>
      <p:guideLst>
        <p:guide orient="horz" pos="1152"/>
        <p:guide pos="24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46"/>
    </p:cViewPr>
  </p:sorterViewPr>
  <p:notesViewPr>
    <p:cSldViewPr snapToObjects="1">
      <p:cViewPr>
        <p:scale>
          <a:sx n="75" d="100"/>
          <a:sy n="75" d="100"/>
        </p:scale>
        <p:origin x="-3258" y="-27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defRPr sz="1200">
                <a:latin typeface="Tahoma" pitchFamily="34" charset="0"/>
              </a:defRPr>
            </a:lvl1pPr>
          </a:lstStyle>
          <a:p>
            <a:pPr>
              <a:defRPr/>
            </a:pPr>
            <a:endParaRPr lang="en-CA" altLang="en-US"/>
          </a:p>
        </p:txBody>
      </p:sp>
      <p:sp>
        <p:nvSpPr>
          <p:cNvPr id="60419" name="Rectangle 3"/>
          <p:cNvSpPr>
            <a:spLocks noGrp="1" noChangeArrowheads="1"/>
          </p:cNvSpPr>
          <p:nvPr>
            <p:ph type="dt" sz="quarter"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a:defRPr sz="1200">
                <a:latin typeface="Tahoma" pitchFamily="34" charset="0"/>
              </a:defRPr>
            </a:lvl1pPr>
          </a:lstStyle>
          <a:p>
            <a:pPr>
              <a:defRPr/>
            </a:pPr>
            <a:endParaRPr lang="en-CA" altLang="en-US"/>
          </a:p>
        </p:txBody>
      </p:sp>
      <p:sp>
        <p:nvSpPr>
          <p:cNvPr id="60420" name="Rectangle 4"/>
          <p:cNvSpPr>
            <a:spLocks noGrp="1" noChangeArrowheads="1"/>
          </p:cNvSpPr>
          <p:nvPr>
            <p:ph type="ftr" sz="quarter" idx="2"/>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defRPr sz="1200">
                <a:latin typeface="Tahoma" pitchFamily="34" charset="0"/>
              </a:defRPr>
            </a:lvl1pPr>
          </a:lstStyle>
          <a:p>
            <a:pPr>
              <a:defRPr/>
            </a:pPr>
            <a:endParaRPr lang="en-CA" altLang="en-US"/>
          </a:p>
        </p:txBody>
      </p:sp>
      <p:sp>
        <p:nvSpPr>
          <p:cNvPr id="60421" name="Rectangle 5"/>
          <p:cNvSpPr>
            <a:spLocks noGrp="1" noChangeArrowheads="1"/>
          </p:cNvSpPr>
          <p:nvPr>
            <p:ph type="sldNum" sz="quarter" idx="3"/>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a:defRPr sz="1200">
                <a:latin typeface="Tahoma" pitchFamily="34" charset="0"/>
              </a:defRPr>
            </a:lvl1pPr>
          </a:lstStyle>
          <a:p>
            <a:pPr>
              <a:defRPr/>
            </a:pPr>
            <a:fld id="{28C7C21F-C2E0-4A4C-BADE-04C5706AED95}" type="slidenum">
              <a:rPr lang="en-CA" altLang="en-US"/>
              <a:pPr>
                <a:defRPr/>
              </a:pPr>
              <a:t>‹#›</a:t>
            </a:fld>
            <a:endParaRPr lang="en-CA" altLang="en-US"/>
          </a:p>
        </p:txBody>
      </p:sp>
    </p:spTree>
    <p:extLst>
      <p:ext uri="{BB962C8B-B14F-4D97-AF65-F5344CB8AC3E}">
        <p14:creationId xmlns:p14="http://schemas.microsoft.com/office/powerpoint/2010/main" val="2793607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defRPr sz="1200">
                <a:latin typeface="Tahoma" pitchFamily="34" charset="0"/>
              </a:defRPr>
            </a:lvl1pPr>
          </a:lstStyle>
          <a:p>
            <a:pPr>
              <a:defRPr/>
            </a:pPr>
            <a:endParaRPr lang="en-CA" altLang="en-US"/>
          </a:p>
        </p:txBody>
      </p:sp>
      <p:sp>
        <p:nvSpPr>
          <p:cNvPr id="61443" name="Rectangle 3"/>
          <p:cNvSpPr>
            <a:spLocks noGrp="1" noChangeArrowheads="1"/>
          </p:cNvSpPr>
          <p:nvPr>
            <p:ph type="dt" idx="1"/>
          </p:nvPr>
        </p:nvSpPr>
        <p:spPr bwMode="auto">
          <a:xfrm>
            <a:off x="3938376"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a:defRPr sz="1200">
                <a:latin typeface="Tahoma" pitchFamily="34" charset="0"/>
              </a:defRPr>
            </a:lvl1pPr>
          </a:lstStyle>
          <a:p>
            <a:pPr>
              <a:defRPr/>
            </a:pPr>
            <a:endParaRPr lang="en-CA" altLang="en-US"/>
          </a:p>
        </p:txBody>
      </p:sp>
      <p:sp>
        <p:nvSpPr>
          <p:cNvPr id="37892"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26677" y="4387136"/>
            <a:ext cx="5096722"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1446" name="Rectangle 6"/>
          <p:cNvSpPr>
            <a:spLocks noGrp="1" noChangeArrowheads="1"/>
          </p:cNvSpPr>
          <p:nvPr>
            <p:ph type="ftr" sz="quarter" idx="4"/>
          </p:nvPr>
        </p:nvSpPr>
        <p:spPr bwMode="auto">
          <a:xfrm>
            <a:off x="0"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defRPr sz="1200">
                <a:latin typeface="Tahoma" pitchFamily="34" charset="0"/>
              </a:defRPr>
            </a:lvl1pPr>
          </a:lstStyle>
          <a:p>
            <a:pPr>
              <a:defRPr/>
            </a:pPr>
            <a:endParaRPr lang="en-CA" altLang="en-US"/>
          </a:p>
        </p:txBody>
      </p:sp>
      <p:sp>
        <p:nvSpPr>
          <p:cNvPr id="61447" name="Rectangle 7"/>
          <p:cNvSpPr>
            <a:spLocks noGrp="1" noChangeArrowheads="1"/>
          </p:cNvSpPr>
          <p:nvPr>
            <p:ph type="sldNum" sz="quarter" idx="5"/>
          </p:nvPr>
        </p:nvSpPr>
        <p:spPr bwMode="auto">
          <a:xfrm>
            <a:off x="3938376" y="8774271"/>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a:defRPr sz="1200">
                <a:latin typeface="Tahoma" pitchFamily="34" charset="0"/>
              </a:defRPr>
            </a:lvl1pPr>
          </a:lstStyle>
          <a:p>
            <a:pPr>
              <a:defRPr/>
            </a:pPr>
            <a:fld id="{E92506A0-23CD-4CB2-B35C-DD957A33A904}" type="slidenum">
              <a:rPr lang="en-CA" altLang="en-US"/>
              <a:pPr>
                <a:defRPr/>
              </a:pPr>
              <a:t>‹#›</a:t>
            </a:fld>
            <a:endParaRPr lang="en-CA" altLang="en-US"/>
          </a:p>
        </p:txBody>
      </p:sp>
    </p:spTree>
    <p:extLst>
      <p:ext uri="{BB962C8B-B14F-4D97-AF65-F5344CB8AC3E}">
        <p14:creationId xmlns:p14="http://schemas.microsoft.com/office/powerpoint/2010/main" val="1571318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347FEB-1947-4237-BAA5-AAA817E0714F}" type="slidenum">
              <a:rPr lang="en-CA" altLang="en-US" smtClean="0">
                <a:latin typeface="Tahoma" pitchFamily="34" charset="0"/>
              </a:rPr>
              <a:pPr eaLnBrk="1" hangingPunct="1">
                <a:spcBef>
                  <a:spcPct val="0"/>
                </a:spcBef>
              </a:pPr>
              <a:t>1</a:t>
            </a:fld>
            <a:endParaRPr lang="en-CA" altLang="en-US" dirty="0" smtClean="0">
              <a:latin typeface="Tahoma"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CA" altLang="en-US" sz="2000" dirty="0"/>
              <a:t>Notes and teaching tips: </a:t>
            </a:r>
            <a:r>
              <a:rPr lang="en-GB" altLang="en-US" sz="2000" dirty="0"/>
              <a:t>8, 14, 15, 18, 55, 59, and 67.</a:t>
            </a:r>
            <a:endParaRPr lang="en-CA" altLang="en-US" sz="2000" dirty="0"/>
          </a:p>
          <a:p>
            <a:pPr eaLnBrk="1" hangingPunct="1"/>
            <a:r>
              <a:rPr lang="en-CA" altLang="en-US" sz="2000" dirty="0"/>
              <a:t>To view a full-screen figure during a class, click the red “expand” button.</a:t>
            </a:r>
          </a:p>
          <a:p>
            <a:pPr eaLnBrk="1" hangingPunct="1"/>
            <a:r>
              <a:rPr lang="en-CA" altLang="en-US" sz="2000" dirty="0"/>
              <a:t>To return to the previous slide, click the red “shrink” button.</a:t>
            </a:r>
          </a:p>
          <a:p>
            <a:pPr eaLnBrk="1" hangingPunct="1"/>
            <a:r>
              <a:rPr lang="en-CA" altLang="en-US" sz="2000" dirty="0"/>
              <a:t>To advance to the next slide, click anywhere on the full screen figure.</a:t>
            </a:r>
          </a:p>
          <a:p>
            <a:pPr eaLnBrk="1" hangingPunct="1"/>
            <a:r>
              <a:rPr lang="en-CA" altLang="en-US" sz="2000" dirty="0"/>
              <a:t>To enhance your lecture, check out the Lecture Launchers, Land Mines, and Class Activities in the Instructor’s Manual.</a:t>
            </a:r>
          </a:p>
          <a:p>
            <a:pPr eaLnBrk="1" hangingPunct="1"/>
            <a:endParaRPr lang="en-US" altLang="en-US" sz="2000" dirty="0"/>
          </a:p>
        </p:txBody>
      </p:sp>
    </p:spTree>
    <p:extLst>
      <p:ext uri="{BB962C8B-B14F-4D97-AF65-F5344CB8AC3E}">
        <p14:creationId xmlns:p14="http://schemas.microsoft.com/office/powerpoint/2010/main" val="137343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F8859C8-5528-47BD-93F9-95C04B694B84}" type="slidenum">
              <a:rPr lang="en-CA" altLang="en-US" smtClean="0">
                <a:latin typeface="Tahoma" pitchFamily="34" charset="0"/>
              </a:rPr>
              <a:pPr eaLnBrk="1" hangingPunct="1">
                <a:spcBef>
                  <a:spcPct val="0"/>
                </a:spcBef>
              </a:pPr>
              <a:t>26</a:t>
            </a:fld>
            <a:endParaRPr lang="en-CA" altLang="en-US" smtClean="0">
              <a:latin typeface="Tahom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674762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C8DCF4A-D268-40AB-A8BD-6EB8AFC9D193}" type="slidenum">
              <a:rPr lang="en-CA" altLang="en-US" smtClean="0">
                <a:latin typeface="Tahoma" pitchFamily="34" charset="0"/>
              </a:rPr>
              <a:pPr eaLnBrk="1" hangingPunct="1">
                <a:spcBef>
                  <a:spcPct val="0"/>
                </a:spcBef>
              </a:pPr>
              <a:t>27</a:t>
            </a:fld>
            <a:endParaRPr lang="en-CA" altLang="en-US" smtClean="0">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821241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19F0E9F-1CD2-4447-8BCB-E3833CD980E4}" type="slidenum">
              <a:rPr lang="en-CA" altLang="en-US" smtClean="0">
                <a:latin typeface="Tahoma" pitchFamily="34" charset="0"/>
              </a:rPr>
              <a:pPr eaLnBrk="1" hangingPunct="1">
                <a:spcBef>
                  <a:spcPct val="0"/>
                </a:spcBef>
              </a:pPr>
              <a:t>28</a:t>
            </a:fld>
            <a:endParaRPr lang="en-CA" altLang="en-US" smtClean="0">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656891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1EC42B-6EBA-4BF7-827E-37DC86B4C921}" type="slidenum">
              <a:rPr lang="en-CA" altLang="en-US" smtClean="0">
                <a:latin typeface="Tahoma" pitchFamily="34" charset="0"/>
              </a:rPr>
              <a:pPr eaLnBrk="1" hangingPunct="1">
                <a:spcBef>
                  <a:spcPct val="0"/>
                </a:spcBef>
              </a:pPr>
              <a:t>29</a:t>
            </a:fld>
            <a:endParaRPr lang="en-CA" altLang="en-US" smtClean="0">
              <a:latin typeface="Tahom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lnSpc>
                <a:spcPct val="80000"/>
              </a:lnSpc>
            </a:pPr>
            <a:r>
              <a:rPr lang="en-US" altLang="en-US" sz="1400" dirty="0"/>
              <a:t>Use the Big Mac PPP to explain further the forces of purchasing power parity and deviations from purchasing power parity (PPP). Each year, </a:t>
            </a:r>
            <a:r>
              <a:rPr lang="en-US" altLang="en-US" sz="1400" i="1" dirty="0"/>
              <a:t>The Economist </a:t>
            </a:r>
            <a:r>
              <a:rPr lang="en-US" altLang="en-US" sz="1400" dirty="0"/>
              <a:t>calculates a Big Mac PPP exchange rate for a number of developed and developing economies. </a:t>
            </a:r>
            <a:r>
              <a:rPr lang="en-US" altLang="en-US" sz="1400" i="1" dirty="0"/>
              <a:t>The Economist </a:t>
            </a:r>
            <a:r>
              <a:rPr lang="en-US" altLang="en-US" sz="1400" dirty="0"/>
              <a:t>uses this to show which currencies are “overvalued” and which are “undervalued.” You can also use this, however, to show deviations from PPP in Big Mac prices. You may want to hand out the table or use it as an overhead in class to show the different prices of Big Macs across the globe. This can be a useful way to get the students to explain PPP before giving a formal economic definition. Describe how an individual can arbitrage away the Big Mac price difference by trading a Big Mac across countries (by buying a Big Mac in a low-price country and selling it in a high-price country). Students will immediately see that the Big Mac is not a tradable good…at least, it is likely none of them will want to eat a Big Mac that has spent hours if not days in transit! Now ask them to think about the components of the Big Mac. Will PPP hold for the tradable components such as onions, beef, buns, and pickles that make up the Big Mac? What about the other non-tradable components such as the labor and the rent on the building? This exercise can help to solidify the basic idea of PPP while allowing students to see why PPP will not hold at all times.</a:t>
            </a:r>
          </a:p>
        </p:txBody>
      </p:sp>
    </p:spTree>
    <p:extLst>
      <p:ext uri="{BB962C8B-B14F-4D97-AF65-F5344CB8AC3E}">
        <p14:creationId xmlns:p14="http://schemas.microsoft.com/office/powerpoint/2010/main" val="140160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389E0AC-F5BC-4981-85E1-EC7DDD73D5F4}" type="slidenum">
              <a:rPr lang="en-CA" altLang="en-US" smtClean="0">
                <a:latin typeface="Tahoma" pitchFamily="34" charset="0"/>
              </a:rPr>
              <a:pPr eaLnBrk="1" hangingPunct="1">
                <a:spcBef>
                  <a:spcPct val="0"/>
                </a:spcBef>
              </a:pPr>
              <a:t>31</a:t>
            </a:fld>
            <a:endParaRPr lang="en-CA" altLang="en-US" smtClean="0">
              <a:latin typeface="Tahoma"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33390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14EB5-93CD-42D0-A45C-9CAF6C8968EE}" type="slidenum">
              <a:rPr lang="en-CA" altLang="en-US" smtClean="0">
                <a:latin typeface="Tahoma" pitchFamily="34" charset="0"/>
              </a:rPr>
              <a:pPr eaLnBrk="1" hangingPunct="1">
                <a:spcBef>
                  <a:spcPct val="0"/>
                </a:spcBef>
              </a:pPr>
              <a:t>32</a:t>
            </a:fld>
            <a:endParaRPr lang="en-CA" altLang="en-US" smtClean="0">
              <a:latin typeface="Tahoma"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8604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8D3C2A-7B44-46EA-80D2-151BA916E045}" type="slidenum">
              <a:rPr lang="en-CA" altLang="en-US" smtClean="0">
                <a:latin typeface="Tahoma" pitchFamily="34" charset="0"/>
              </a:rPr>
              <a:pPr eaLnBrk="1" hangingPunct="1">
                <a:spcBef>
                  <a:spcPct val="0"/>
                </a:spcBef>
              </a:pPr>
              <a:t>33</a:t>
            </a:fld>
            <a:endParaRPr lang="en-CA" altLang="en-US" smtClean="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0436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4BA25F3-A93A-4EE7-957C-592B4F09C51A}" type="slidenum">
              <a:rPr lang="en-CA" altLang="en-US" smtClean="0">
                <a:latin typeface="Tahoma" pitchFamily="34" charset="0"/>
              </a:rPr>
              <a:pPr eaLnBrk="1" hangingPunct="1">
                <a:spcBef>
                  <a:spcPct val="0"/>
                </a:spcBef>
              </a:pPr>
              <a:t>3</a:t>
            </a:fld>
            <a:endParaRPr lang="en-CA" altLang="en-US" dirty="0" smtClean="0">
              <a:latin typeface="Tahoma"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408010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7403B67-9D36-4820-9735-01BF9C29FCF9}" type="slidenum">
              <a:rPr lang="en-CA" altLang="en-US" smtClean="0">
                <a:latin typeface="Tahoma" pitchFamily="34" charset="0"/>
              </a:rPr>
              <a:pPr eaLnBrk="1" hangingPunct="1">
                <a:spcBef>
                  <a:spcPct val="0"/>
                </a:spcBef>
              </a:pPr>
              <a:t>15</a:t>
            </a:fld>
            <a:endParaRPr lang="en-CA" altLang="en-US" smtClean="0">
              <a:latin typeface="Tahom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AU" altLang="en-US" dirty="0" smtClean="0"/>
              <a:t>A lot of silly ideas about the exchange rate find their way into the popular media. The most notable one is that the strength of a nation’s currency on the foreign exchange market is somehow a sign of the nation’s overall strength. Explain that the exchange rate is just a price. And it is the relative price of two currencies that ultimately depends on the price levels in two countries. A downward trend in an exchange rate means that a country is experiencing more rapid inflation that another country. That is all. The exchange rate trend tells us nothing—absolutely nothing—about productivity and real income growth in the two countries.</a:t>
            </a:r>
            <a:r>
              <a:rPr lang="en-GB" altLang="en-US" dirty="0" smtClean="0"/>
              <a:t> </a:t>
            </a:r>
          </a:p>
        </p:txBody>
      </p:sp>
    </p:spTree>
    <p:extLst>
      <p:ext uri="{BB962C8B-B14F-4D97-AF65-F5344CB8AC3E}">
        <p14:creationId xmlns:p14="http://schemas.microsoft.com/office/powerpoint/2010/main" val="421838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E1BFB54-2C93-415C-B1CA-54906DEA92C6}" type="slidenum">
              <a:rPr lang="en-CA" altLang="en-US" smtClean="0">
                <a:latin typeface="Tahoma" pitchFamily="34" charset="0"/>
              </a:rPr>
              <a:pPr eaLnBrk="1" hangingPunct="1">
                <a:spcBef>
                  <a:spcPct val="0"/>
                </a:spcBef>
              </a:pPr>
              <a:t>16</a:t>
            </a:fld>
            <a:endParaRPr lang="en-CA" altLang="en-US" smtClean="0">
              <a:latin typeface="Tahoma"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78209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5E7C2E6-B540-476A-AAB8-57F28E6773C0}" type="slidenum">
              <a:rPr lang="en-CA" altLang="en-US" smtClean="0">
                <a:latin typeface="Tahoma" pitchFamily="34" charset="0"/>
              </a:rPr>
              <a:pPr eaLnBrk="1" hangingPunct="1">
                <a:spcBef>
                  <a:spcPct val="0"/>
                </a:spcBef>
              </a:pPr>
              <a:t>17</a:t>
            </a:fld>
            <a:endParaRPr lang="en-CA" altLang="en-US" smtClean="0">
              <a:latin typeface="Tahoma"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4227841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55882ED-AB2E-42CC-9279-B0320F7CB111}" type="slidenum">
              <a:rPr lang="en-CA" altLang="en-US" smtClean="0">
                <a:latin typeface="Tahoma" pitchFamily="34" charset="0"/>
              </a:rPr>
              <a:pPr eaLnBrk="1" hangingPunct="1">
                <a:spcBef>
                  <a:spcPct val="0"/>
                </a:spcBef>
              </a:pPr>
              <a:t>18</a:t>
            </a:fld>
            <a:endParaRPr lang="en-CA" altLang="en-US" smtClean="0">
              <a:latin typeface="Tahoma"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5226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6DC08A6-C2B5-4152-B62F-35E7DA5BCA77}" type="slidenum">
              <a:rPr lang="en-CA" altLang="en-US" smtClean="0">
                <a:latin typeface="Tahoma" pitchFamily="34" charset="0"/>
              </a:rPr>
              <a:pPr eaLnBrk="1" hangingPunct="1">
                <a:spcBef>
                  <a:spcPct val="0"/>
                </a:spcBef>
              </a:pPr>
              <a:t>23</a:t>
            </a:fld>
            <a:endParaRPr lang="en-CA" altLang="en-US" smtClean="0">
              <a:latin typeface="Tahoma"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81013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056972B-A502-4275-83CD-1110A78C177D}" type="slidenum">
              <a:rPr lang="en-CA" altLang="en-US" smtClean="0">
                <a:latin typeface="Tahoma" pitchFamily="34" charset="0"/>
              </a:rPr>
              <a:pPr eaLnBrk="1" hangingPunct="1">
                <a:spcBef>
                  <a:spcPct val="0"/>
                </a:spcBef>
              </a:pPr>
              <a:t>24</a:t>
            </a:fld>
            <a:endParaRPr lang="en-CA" altLang="en-US" smtClean="0">
              <a:latin typeface="Tahoma"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40448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a:solidFill>
                  <a:schemeClr val="tx1"/>
                </a:solidFill>
                <a:latin typeface="Times New Roman" pitchFamily="18" charset="0"/>
              </a:defRPr>
            </a:lvl1pPr>
            <a:lvl2pPr marL="751464" indent="-289024" eaLnBrk="0" hangingPunct="0">
              <a:spcBef>
                <a:spcPct val="30000"/>
              </a:spcBef>
              <a:defRPr sz="1600">
                <a:solidFill>
                  <a:schemeClr val="tx1"/>
                </a:solidFill>
                <a:latin typeface="Times New Roman" pitchFamily="18" charset="0"/>
              </a:defRPr>
            </a:lvl2pPr>
            <a:lvl3pPr marL="1156098" indent="-231219" eaLnBrk="0" hangingPunct="0">
              <a:spcBef>
                <a:spcPct val="30000"/>
              </a:spcBef>
              <a:defRPr sz="1200">
                <a:solidFill>
                  <a:schemeClr val="tx1"/>
                </a:solidFill>
                <a:latin typeface="Times New Roman" pitchFamily="18" charset="0"/>
              </a:defRPr>
            </a:lvl3pPr>
            <a:lvl4pPr marL="1618538" indent="-231219" eaLnBrk="0" hangingPunct="0">
              <a:spcBef>
                <a:spcPct val="30000"/>
              </a:spcBef>
              <a:defRPr sz="1200">
                <a:solidFill>
                  <a:schemeClr val="tx1"/>
                </a:solidFill>
                <a:latin typeface="Times New Roman" pitchFamily="18" charset="0"/>
              </a:defRPr>
            </a:lvl4pPr>
            <a:lvl5pPr marL="2080977" indent="-231219" eaLnBrk="0" hangingPunct="0">
              <a:spcBef>
                <a:spcPct val="30000"/>
              </a:spcBef>
              <a:defRPr sz="1200">
                <a:solidFill>
                  <a:schemeClr val="tx1"/>
                </a:solidFill>
                <a:latin typeface="Times New Roman" pitchFamily="18" charset="0"/>
              </a:defRPr>
            </a:lvl5pPr>
            <a:lvl6pPr marL="2543415" indent="-231219" eaLnBrk="0" fontAlgn="base" hangingPunct="0">
              <a:spcBef>
                <a:spcPct val="30000"/>
              </a:spcBef>
              <a:spcAft>
                <a:spcPct val="0"/>
              </a:spcAft>
              <a:defRPr sz="1200">
                <a:solidFill>
                  <a:schemeClr val="tx1"/>
                </a:solidFill>
                <a:latin typeface="Times New Roman" pitchFamily="18" charset="0"/>
              </a:defRPr>
            </a:lvl6pPr>
            <a:lvl7pPr marL="3005855" indent="-231219" eaLnBrk="0" fontAlgn="base" hangingPunct="0">
              <a:spcBef>
                <a:spcPct val="30000"/>
              </a:spcBef>
              <a:spcAft>
                <a:spcPct val="0"/>
              </a:spcAft>
              <a:defRPr sz="1200">
                <a:solidFill>
                  <a:schemeClr val="tx1"/>
                </a:solidFill>
                <a:latin typeface="Times New Roman" pitchFamily="18" charset="0"/>
              </a:defRPr>
            </a:lvl7pPr>
            <a:lvl8pPr marL="3468294" indent="-231219" eaLnBrk="0" fontAlgn="base" hangingPunct="0">
              <a:spcBef>
                <a:spcPct val="30000"/>
              </a:spcBef>
              <a:spcAft>
                <a:spcPct val="0"/>
              </a:spcAft>
              <a:defRPr sz="1200">
                <a:solidFill>
                  <a:schemeClr val="tx1"/>
                </a:solidFill>
                <a:latin typeface="Times New Roman" pitchFamily="18" charset="0"/>
              </a:defRPr>
            </a:lvl8pPr>
            <a:lvl9pPr marL="3930734" indent="-23121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8C11D12-D768-491A-808B-875F0DB6ED63}" type="slidenum">
              <a:rPr lang="en-CA" altLang="en-US" smtClean="0">
                <a:latin typeface="Tahoma" pitchFamily="34" charset="0"/>
              </a:rPr>
              <a:pPr eaLnBrk="1" hangingPunct="1">
                <a:spcBef>
                  <a:spcPct val="0"/>
                </a:spcBef>
              </a:pPr>
              <a:t>25</a:t>
            </a:fld>
            <a:endParaRPr lang="en-CA" altLang="en-US" smtClean="0">
              <a:latin typeface="Tahoma"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180151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391073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476985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9279153"/>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250999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735"/>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891031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5782695"/>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0819041"/>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83198800"/>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367266"/>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913166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4105687"/>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5574969"/>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695221"/>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3929"/>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0189208"/>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23654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6546078"/>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870722"/>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74434"/>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16557863"/>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79984"/>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3326944"/>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530388"/>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0532459"/>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298799"/>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203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90600"/>
            <a:ext cx="6019800" cy="5203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8771021"/>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28966919"/>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4496717"/>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92568651"/>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40386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8045404"/>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181461"/>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91735356"/>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1254948"/>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424860"/>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2559659"/>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0416926"/>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5069232"/>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203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90600"/>
            <a:ext cx="6019800" cy="5203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7782032"/>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9540906"/>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558200"/>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2617985"/>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014711"/>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8398585"/>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91849"/>
      </p:ext>
    </p:extLst>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6443563"/>
      </p:ext>
    </p:extLst>
  </p:cSld>
  <p:clrMapOvr>
    <a:masterClrMapping/>
  </p:clrMapOvr>
  <p:transition spd="med">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786648"/>
      </p:ext>
    </p:extLst>
  </p:cSld>
  <p:clrMapOvr>
    <a:masterClrMapping/>
  </p:clrMapOvr>
  <p:transition spd="med">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7418221"/>
      </p:ext>
    </p:extLst>
  </p:cSld>
  <p:clrMapOvr>
    <a:masterClrMapping/>
  </p:clrMapOvr>
  <p:transition spd="med">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9756818"/>
      </p:ext>
    </p:extLst>
  </p:cSld>
  <p:clrMapOvr>
    <a:masterClrMapping/>
  </p:clrMapOvr>
  <p:transition spd="med">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3542459"/>
      </p:ext>
    </p:extLst>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906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8955392"/>
      </p:ext>
    </p:extLst>
  </p:cSld>
  <p:clrMapOvr>
    <a:masterClrMapping/>
  </p:clrMapOvr>
  <p:transition spd="med">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0819027"/>
      </p:ext>
    </p:extLst>
  </p:cSld>
  <p:clrMapOvr>
    <a:masterClrMapping/>
  </p:clrMapOvr>
  <p:transition spd="med">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65999"/>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738666"/>
      </p:ext>
    </p:extLst>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14600" y="1905000"/>
            <a:ext cx="1981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890910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19092705"/>
      </p:ext>
    </p:extLst>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6798366"/>
      </p:ext>
    </p:extLst>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7469365"/>
      </p:ext>
    </p:extLst>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763267"/>
      </p:ext>
    </p:extLst>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025259"/>
      </p:ext>
    </p:extLst>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1112423"/>
      </p:ext>
    </p:extLst>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2387415"/>
      </p:ext>
    </p:extLst>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9906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906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7571341"/>
      </p:ext>
    </p:extLst>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26544539"/>
      </p:ext>
    </p:extLst>
  </p:cSld>
  <p:clrMapOvr>
    <a:masterClrMapping/>
  </p:clrMapOvr>
  <p:transition spd="med">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840582"/>
      </p:ext>
    </p:extLst>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58440871"/>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20203"/>
      </p:ext>
    </p:extLst>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13876"/>
      </p:ext>
    </p:extLst>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6971553"/>
      </p:ext>
    </p:extLst>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26261959"/>
      </p:ext>
    </p:extLst>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64720"/>
      </p:ext>
    </p:extLst>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409988"/>
      </p:ext>
    </p:extLst>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6097558"/>
      </p:ext>
    </p:extLst>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0217157"/>
      </p:ext>
    </p:extLst>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395230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61902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459236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6706" name="Rectangle 2"/>
          <p:cNvSpPr>
            <a:spLocks noChangeArrowheads="1"/>
          </p:cNvSpPr>
          <p:nvPr/>
        </p:nvSpPr>
        <p:spPr bwMode="auto">
          <a:xfrm>
            <a:off x="3276600" y="914400"/>
            <a:ext cx="411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468F"/>
              </a:buClr>
              <a:buFont typeface="Webdings" pitchFamily="18" charset="2"/>
              <a:buChar char="&lt;"/>
              <a:defRPr sz="2800" b="1">
                <a:solidFill>
                  <a:srgbClr val="00468F"/>
                </a:solidFill>
                <a:latin typeface="Arial" charset="0"/>
              </a:defRPr>
            </a:lvl1pPr>
            <a:lvl2pPr>
              <a:lnSpc>
                <a:spcPct val="105000"/>
              </a:lnSpc>
              <a:spcBef>
                <a:spcPct val="50000"/>
              </a:spcBef>
              <a:defRPr sz="2400">
                <a:solidFill>
                  <a:schemeClr val="tx1"/>
                </a:solidFill>
                <a:latin typeface="Arial" charset="0"/>
              </a:defRPr>
            </a:lvl2pPr>
            <a:lvl3pPr marL="1143000" indent="-228600">
              <a:spcBef>
                <a:spcPct val="20000"/>
              </a:spcBef>
              <a:buClr>
                <a:srgbClr val="00468F"/>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defRPr/>
            </a:pPr>
            <a:endParaRPr lang="en-CA" altLang="en-US" smtClean="0"/>
          </a:p>
        </p:txBody>
      </p:sp>
      <p:sp>
        <p:nvSpPr>
          <p:cNvPr id="1027" name="Text Box 3"/>
          <p:cNvSpPr txBox="1">
            <a:spLocks noChangeArrowheads="1"/>
          </p:cNvSpPr>
          <p:nvPr userDrawn="1"/>
        </p:nvSpPr>
        <p:spPr bwMode="auto">
          <a:xfrm>
            <a:off x="431800" y="6643688"/>
            <a:ext cx="16922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defRPr/>
            </a:pPr>
            <a:r>
              <a:rPr lang="en-US" altLang="en-US" sz="800" smtClean="0"/>
              <a:t>© 2011 Pearson Education</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96706">
                                            <p:txEl>
                                              <p:pRg st="0" end="0"/>
                                            </p:txEl>
                                          </p:spTgt>
                                        </p:tgtEl>
                                        <p:attrNameLst>
                                          <p:attrName>style.visibility</p:attrName>
                                        </p:attrNameLst>
                                      </p:cBhvr>
                                      <p:to>
                                        <p:strVal val="visible"/>
                                      </p:to>
                                    </p:set>
                                    <p:animEffect transition="in" filter="wipe(left)">
                                      <p:cBhvr>
                                        <p:cTn id="7" dur="500"/>
                                        <p:tgtEl>
                                          <p:spTgt spid="10967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6"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96706"/>
                        </p:tgtEl>
                        <p:attrNameLst>
                          <p:attrName>style.visibility</p:attrName>
                        </p:attrNameLst>
                      </p:cBhvr>
                      <p:to>
                        <p:strVal val="visible"/>
                      </p:to>
                    </p:set>
                    <p:animEffect transition="in" filter="wipe(left)">
                      <p:cBhvr>
                        <p:cTn dur="500"/>
                        <p:tgtEl>
                          <p:spTgt spid="1096706"/>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96706"/>
                        </p:tgtEl>
                        <p:attrNameLst>
                          <p:attrName>style.visibility</p:attrName>
                        </p:attrNameLst>
                      </p:cBhvr>
                      <p:to>
                        <p:strVal val="visible"/>
                      </p:to>
                    </p:set>
                    <p:animEffect transition="in" filter="wipe(left)">
                      <p:cBhvr>
                        <p:cTn dur="500"/>
                        <p:tgtEl>
                          <p:spTgt spid="1096706"/>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96706"/>
                        </p:tgtEl>
                        <p:attrNameLst>
                          <p:attrName>style.visibility</p:attrName>
                        </p:attrNameLst>
                      </p:cBhvr>
                      <p:to>
                        <p:strVal val="visible"/>
                      </p:to>
                    </p:set>
                    <p:animEffect transition="in" filter="wipe(left)">
                      <p:cBhvr>
                        <p:cTn dur="500"/>
                        <p:tgtEl>
                          <p:spTgt spid="1096706"/>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eaLnBrk="0" fontAlgn="base" hangingPunct="0">
        <a:lnSpc>
          <a:spcPct val="105000"/>
        </a:lnSpc>
        <a:spcBef>
          <a:spcPct val="50000"/>
        </a:spcBef>
        <a:spcAft>
          <a:spcPct val="0"/>
        </a:spcAft>
        <a:defRPr sz="2400">
          <a:solidFill>
            <a:schemeClr val="tx1"/>
          </a:solidFill>
          <a:latin typeface="+mn-lt"/>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7730" name="Rectangle 2"/>
          <p:cNvSpPr>
            <a:spLocks noChangeArrowheads="1"/>
          </p:cNvSpPr>
          <p:nvPr/>
        </p:nvSpPr>
        <p:spPr bwMode="auto">
          <a:xfrm>
            <a:off x="3276600" y="914400"/>
            <a:ext cx="411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468F"/>
              </a:buClr>
              <a:buFont typeface="Webdings" pitchFamily="18" charset="2"/>
              <a:buChar char="&lt;"/>
              <a:defRPr sz="2800" b="1">
                <a:solidFill>
                  <a:srgbClr val="00468F"/>
                </a:solidFill>
                <a:latin typeface="Arial" charset="0"/>
              </a:defRPr>
            </a:lvl1pPr>
            <a:lvl2pPr>
              <a:lnSpc>
                <a:spcPct val="105000"/>
              </a:lnSpc>
              <a:spcBef>
                <a:spcPct val="50000"/>
              </a:spcBef>
              <a:defRPr sz="2400">
                <a:solidFill>
                  <a:schemeClr val="tx1"/>
                </a:solidFill>
                <a:latin typeface="Arial" charset="0"/>
              </a:defRPr>
            </a:lvl2pPr>
            <a:lvl3pPr marL="1143000" indent="-228600">
              <a:spcBef>
                <a:spcPct val="20000"/>
              </a:spcBef>
              <a:buClr>
                <a:srgbClr val="00468F"/>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defRPr/>
            </a:pPr>
            <a:endParaRPr lang="en-CA" altLang="en-US" smtClean="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1097730">
                                            <p:txEl>
                                              <p:pRg st="0" end="0"/>
                                            </p:txEl>
                                          </p:spTgt>
                                        </p:tgtEl>
                                        <p:attrNameLst>
                                          <p:attrName>style.visibility</p:attrName>
                                        </p:attrNameLst>
                                      </p:cBhvr>
                                      <p:to>
                                        <p:strVal val="visible"/>
                                      </p:to>
                                    </p:set>
                                    <p:animEffect transition="in" filter="wipe(left)">
                                      <p:cBhvr>
                                        <p:cTn id="7" dur="500"/>
                                        <p:tgtEl>
                                          <p:spTgt spid="10977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0"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97730"/>
                        </p:tgtEl>
                        <p:attrNameLst>
                          <p:attrName>style.visibility</p:attrName>
                        </p:attrNameLst>
                      </p:cBhvr>
                      <p:to>
                        <p:strVal val="visible"/>
                      </p:to>
                    </p:set>
                    <p:animEffect transition="in" filter="wipe(left)">
                      <p:cBhvr>
                        <p:cTn dur="500"/>
                        <p:tgtEl>
                          <p:spTgt spid="109773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97730"/>
                        </p:tgtEl>
                        <p:attrNameLst>
                          <p:attrName>style.visibility</p:attrName>
                        </p:attrNameLst>
                      </p:cBhvr>
                      <p:to>
                        <p:strVal val="visible"/>
                      </p:to>
                    </p:set>
                    <p:animEffect transition="in" filter="wipe(left)">
                      <p:cBhvr>
                        <p:cTn dur="500"/>
                        <p:tgtEl>
                          <p:spTgt spid="109773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97730"/>
                        </p:tgtEl>
                        <p:attrNameLst>
                          <p:attrName>style.visibility</p:attrName>
                        </p:attrNameLst>
                      </p:cBhvr>
                      <p:to>
                        <p:strVal val="visible"/>
                      </p:to>
                    </p:set>
                    <p:animEffect transition="in" filter="wipe(left)">
                      <p:cBhvr>
                        <p:cTn dur="500"/>
                        <p:tgtEl>
                          <p:spTgt spid="1097730"/>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eaLnBrk="0" fontAlgn="base" hangingPunct="0">
        <a:lnSpc>
          <a:spcPct val="105000"/>
        </a:lnSpc>
        <a:spcBef>
          <a:spcPct val="50000"/>
        </a:spcBef>
        <a:spcAft>
          <a:spcPct val="0"/>
        </a:spcAft>
        <a:defRPr sz="2400">
          <a:solidFill>
            <a:schemeClr val="tx1"/>
          </a:solidFill>
          <a:latin typeface="+mn-lt"/>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1890" name="Rectangle 2"/>
          <p:cNvSpPr>
            <a:spLocks noGrp="1" noChangeArrowheads="1"/>
          </p:cNvSpPr>
          <p:nvPr>
            <p:ph type="body" idx="1"/>
          </p:nvPr>
        </p:nvSpPr>
        <p:spPr bwMode="auto">
          <a:xfrm>
            <a:off x="381000" y="1905000"/>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	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3075"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a:t>
            </a:r>
            <a:endParaRPr lang="en-CA" altLang="en-US" smtClean="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1890">
                                            <p:txEl>
                                              <p:pRg st="0" end="0"/>
                                            </p:txEl>
                                          </p:spTgt>
                                        </p:tgtEl>
                                        <p:attrNameLst>
                                          <p:attrName>style.visibility</p:attrName>
                                        </p:attrNameLst>
                                      </p:cBhvr>
                                      <p:to>
                                        <p:strVal val="visible"/>
                                      </p:to>
                                    </p:set>
                                    <p:animEffect transition="in" filter="wipe(left)">
                                      <p:cBhvr>
                                        <p:cTn id="7" dur="500"/>
                                        <p:tgtEl>
                                          <p:spTgt spid="1061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1890">
                                            <p:txEl>
                                              <p:pRg st="1" end="1"/>
                                            </p:txEl>
                                          </p:spTgt>
                                        </p:tgtEl>
                                        <p:attrNameLst>
                                          <p:attrName>style.visibility</p:attrName>
                                        </p:attrNameLst>
                                      </p:cBhvr>
                                      <p:to>
                                        <p:strVal val="visible"/>
                                      </p:to>
                                    </p:set>
                                    <p:animEffect transition="in" filter="wipe(left)">
                                      <p:cBhvr>
                                        <p:cTn id="12" dur="500"/>
                                        <p:tgtEl>
                                          <p:spTgt spid="10618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1890">
                                            <p:txEl>
                                              <p:pRg st="2" end="2"/>
                                            </p:txEl>
                                          </p:spTgt>
                                        </p:tgtEl>
                                        <p:attrNameLst>
                                          <p:attrName>style.visibility</p:attrName>
                                        </p:attrNameLst>
                                      </p:cBhvr>
                                      <p:to>
                                        <p:strVal val="visible"/>
                                      </p:to>
                                    </p:set>
                                    <p:animEffect transition="in" filter="wipe(left)">
                                      <p:cBhvr>
                                        <p:cTn id="17" dur="500"/>
                                        <p:tgtEl>
                                          <p:spTgt spid="106189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1890">
                                            <p:txEl>
                                              <p:pRg st="3" end="3"/>
                                            </p:txEl>
                                          </p:spTgt>
                                        </p:tgtEl>
                                        <p:attrNameLst>
                                          <p:attrName>style.visibility</p:attrName>
                                        </p:attrNameLst>
                                      </p:cBhvr>
                                      <p:to>
                                        <p:strVal val="visible"/>
                                      </p:to>
                                    </p:set>
                                    <p:animEffect transition="in" filter="wipe(left)">
                                      <p:cBhvr>
                                        <p:cTn id="22" dur="500"/>
                                        <p:tgtEl>
                                          <p:spTgt spid="10618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0"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1890"/>
                        </p:tgtEl>
                        <p:attrNameLst>
                          <p:attrName>style.visibility</p:attrName>
                        </p:attrNameLst>
                      </p:cBhvr>
                      <p:to>
                        <p:strVal val="visible"/>
                      </p:to>
                    </p:set>
                    <p:animEffect transition="in" filter="wipe(left)">
                      <p:cBhvr>
                        <p:cTn dur="500"/>
                        <p:tgtEl>
                          <p:spTgt spid="106189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1890"/>
                        </p:tgtEl>
                        <p:attrNameLst>
                          <p:attrName>style.visibility</p:attrName>
                        </p:attrNameLst>
                      </p:cBhvr>
                      <p:to>
                        <p:strVal val="visible"/>
                      </p:to>
                    </p:set>
                    <p:animEffect transition="in" filter="wipe(left)">
                      <p:cBhvr>
                        <p:cTn dur="500"/>
                        <p:tgtEl>
                          <p:spTgt spid="106189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1890"/>
                        </p:tgtEl>
                        <p:attrNameLst>
                          <p:attrName>style.visibility</p:attrName>
                        </p:attrNameLst>
                      </p:cBhvr>
                      <p:to>
                        <p:strVal val="visible"/>
                      </p:to>
                    </p:set>
                    <p:animEffect transition="in" filter="wipe(left)">
                      <p:cBhvr>
                        <p:cTn dur="500"/>
                        <p:tgtEl>
                          <p:spTgt spid="1061890"/>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defTabSz="571500" rtl="0" eaLnBrk="0" fontAlgn="base" hangingPunct="0">
        <a:spcBef>
          <a:spcPct val="20000"/>
        </a:spcBef>
        <a:spcAft>
          <a:spcPct val="50000"/>
        </a:spcAft>
        <a:buClr>
          <a:srgbClr val="00468F"/>
        </a:buClr>
        <a:buFont typeface="Webdings" pitchFamily="18" charset="2"/>
        <a:buChar char="&lt;"/>
        <a:defRPr sz="2800" b="1">
          <a:solidFill>
            <a:srgbClr val="00468F"/>
          </a:solidFill>
          <a:latin typeface="+mn-lt"/>
          <a:ea typeface="+mn-ea"/>
          <a:cs typeface="+mn-cs"/>
        </a:defRPr>
      </a:lvl1pPr>
      <a:lvl2pPr marL="114300" algn="l" defTabSz="571500" rtl="0" eaLnBrk="0" fontAlgn="base" hangingPunct="0">
        <a:spcBef>
          <a:spcPct val="20000"/>
        </a:spcBef>
        <a:spcAft>
          <a:spcPct val="50000"/>
        </a:spcAft>
        <a:defRPr sz="2400">
          <a:solidFill>
            <a:schemeClr val="tx1"/>
          </a:solidFill>
          <a:latin typeface="+mn-lt"/>
        </a:defRPr>
      </a:lvl2pPr>
      <a:lvl3pPr marL="514350" indent="-285750" algn="l" defTabSz="571500" rtl="0" eaLnBrk="0" fontAlgn="base" hangingPunct="0">
        <a:spcBef>
          <a:spcPct val="20000"/>
        </a:spcBef>
        <a:spcAft>
          <a:spcPct val="50000"/>
        </a:spcAft>
        <a:buClr>
          <a:srgbClr val="00468F"/>
        </a:buClr>
        <a:buChar char="•"/>
        <a:defRPr sz="2400">
          <a:solidFill>
            <a:schemeClr val="tx1"/>
          </a:solidFill>
          <a:latin typeface="+mn-lt"/>
        </a:defRPr>
      </a:lvl3pPr>
      <a:lvl4pPr marL="1600200" indent="-228600" algn="l" defTabSz="571500" rtl="0" eaLnBrk="0" fontAlgn="base" hangingPunct="0">
        <a:spcBef>
          <a:spcPct val="20000"/>
        </a:spcBef>
        <a:spcAft>
          <a:spcPct val="0"/>
        </a:spcAft>
        <a:buChar char="–"/>
        <a:defRPr sz="2000">
          <a:solidFill>
            <a:schemeClr val="tx1"/>
          </a:solidFill>
          <a:latin typeface="+mn-lt"/>
        </a:defRPr>
      </a:lvl4pPr>
      <a:lvl5pPr marL="2057400" indent="-228600" algn="l" defTabSz="571500" rtl="0" eaLnBrk="0" fontAlgn="base" hangingPunct="0">
        <a:spcBef>
          <a:spcPct val="20000"/>
        </a:spcBef>
        <a:spcAft>
          <a:spcPct val="0"/>
        </a:spcAft>
        <a:buChar char="»"/>
        <a:defRPr sz="2000">
          <a:solidFill>
            <a:schemeClr val="tx1"/>
          </a:solidFill>
          <a:latin typeface="+mn-lt"/>
        </a:defRPr>
      </a:lvl5pPr>
      <a:lvl6pPr marL="2514600" indent="-228600" algn="l" defTabSz="571500" rtl="0" fontAlgn="base">
        <a:spcBef>
          <a:spcPct val="20000"/>
        </a:spcBef>
        <a:spcAft>
          <a:spcPct val="0"/>
        </a:spcAft>
        <a:buChar char="»"/>
        <a:defRPr sz="2000">
          <a:solidFill>
            <a:schemeClr val="tx1"/>
          </a:solidFill>
          <a:latin typeface="+mn-lt"/>
        </a:defRPr>
      </a:lvl6pPr>
      <a:lvl7pPr marL="2971800" indent="-228600" algn="l" defTabSz="571500" rtl="0" fontAlgn="base">
        <a:spcBef>
          <a:spcPct val="20000"/>
        </a:spcBef>
        <a:spcAft>
          <a:spcPct val="0"/>
        </a:spcAft>
        <a:buChar char="»"/>
        <a:defRPr sz="2000">
          <a:solidFill>
            <a:schemeClr val="tx1"/>
          </a:solidFill>
          <a:latin typeface="+mn-lt"/>
        </a:defRPr>
      </a:lvl7pPr>
      <a:lvl8pPr marL="3429000" indent="-228600" algn="l" defTabSz="571500" rtl="0" fontAlgn="base">
        <a:spcBef>
          <a:spcPct val="20000"/>
        </a:spcBef>
        <a:spcAft>
          <a:spcPct val="0"/>
        </a:spcAft>
        <a:buChar char="»"/>
        <a:defRPr sz="2000">
          <a:solidFill>
            <a:schemeClr val="tx1"/>
          </a:solidFill>
          <a:latin typeface="+mn-lt"/>
        </a:defRPr>
      </a:lvl8pPr>
      <a:lvl9pPr marL="3886200" indent="-228600" algn="l" defTabSz="571500"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1282" name="Rectangle 2"/>
          <p:cNvSpPr>
            <a:spLocks noGrp="1" noChangeArrowheads="1"/>
          </p:cNvSpPr>
          <p:nvPr>
            <p:ph type="body" idx="1"/>
          </p:nvPr>
        </p:nvSpPr>
        <p:spPr bwMode="auto">
          <a:xfrm>
            <a:off x="381000" y="1905000"/>
            <a:ext cx="822960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	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4099"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a:t>
            </a:r>
            <a:endParaRPr lang="en-CA" altLang="en-US" smtClean="0"/>
          </a:p>
        </p:txBody>
      </p:sp>
      <p:pic>
        <p:nvPicPr>
          <p:cNvPr id="1121284" name="Picture 4" descr="but2">
            <a:hlinkClick r:id="" action="ppaction://hlinkshowjump?jump=nextslide" tooltip="Expand figure"/>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566150" y="97155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1282">
                                            <p:txEl>
                                              <p:pRg st="0" end="0"/>
                                            </p:txEl>
                                          </p:spTgt>
                                        </p:tgtEl>
                                        <p:attrNameLst>
                                          <p:attrName>style.visibility</p:attrName>
                                        </p:attrNameLst>
                                      </p:cBhvr>
                                      <p:to>
                                        <p:strVal val="visible"/>
                                      </p:to>
                                    </p:set>
                                    <p:animEffect transition="in" filter="wipe(left)">
                                      <p:cBhvr>
                                        <p:cTn id="7" dur="500"/>
                                        <p:tgtEl>
                                          <p:spTgt spid="11212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1282">
                                            <p:txEl>
                                              <p:pRg st="1" end="1"/>
                                            </p:txEl>
                                          </p:spTgt>
                                        </p:tgtEl>
                                        <p:attrNameLst>
                                          <p:attrName>style.visibility</p:attrName>
                                        </p:attrNameLst>
                                      </p:cBhvr>
                                      <p:to>
                                        <p:strVal val="visible"/>
                                      </p:to>
                                    </p:set>
                                    <p:animEffect transition="in" filter="wipe(left)">
                                      <p:cBhvr>
                                        <p:cTn id="12" dur="500"/>
                                        <p:tgtEl>
                                          <p:spTgt spid="11212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1282">
                                            <p:txEl>
                                              <p:pRg st="2" end="2"/>
                                            </p:txEl>
                                          </p:spTgt>
                                        </p:tgtEl>
                                        <p:attrNameLst>
                                          <p:attrName>style.visibility</p:attrName>
                                        </p:attrNameLst>
                                      </p:cBhvr>
                                      <p:to>
                                        <p:strVal val="visible"/>
                                      </p:to>
                                    </p:set>
                                    <p:animEffect transition="in" filter="wipe(left)">
                                      <p:cBhvr>
                                        <p:cTn id="17" dur="500"/>
                                        <p:tgtEl>
                                          <p:spTgt spid="11212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1282">
                                            <p:txEl>
                                              <p:pRg st="3" end="3"/>
                                            </p:txEl>
                                          </p:spTgt>
                                        </p:tgtEl>
                                        <p:attrNameLst>
                                          <p:attrName>style.visibility</p:attrName>
                                        </p:attrNameLst>
                                      </p:cBhvr>
                                      <p:to>
                                        <p:strVal val="visible"/>
                                      </p:to>
                                    </p:set>
                                    <p:animEffect transition="in" filter="wipe(left)">
                                      <p:cBhvr>
                                        <p:cTn id="22" dur="500"/>
                                        <p:tgtEl>
                                          <p:spTgt spid="1121282">
                                            <p:txEl>
                                              <p:pRg st="3" end="3"/>
                                            </p:txEl>
                                          </p:spTgt>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1121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121282"/>
                        </p:tgtEl>
                        <p:attrNameLst>
                          <p:attrName>style.visibility</p:attrName>
                        </p:attrNameLst>
                      </p:cBhvr>
                      <p:to>
                        <p:strVal val="visible"/>
                      </p:to>
                    </p:set>
                    <p:animEffect transition="in" filter="wipe(left)">
                      <p:cBhvr>
                        <p:cTn dur="500"/>
                        <p:tgtEl>
                          <p:spTgt spid="112128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121282"/>
                        </p:tgtEl>
                        <p:attrNameLst>
                          <p:attrName>style.visibility</p:attrName>
                        </p:attrNameLst>
                      </p:cBhvr>
                      <p:to>
                        <p:strVal val="visible"/>
                      </p:to>
                    </p:set>
                    <p:animEffect transition="in" filter="wipe(left)">
                      <p:cBhvr>
                        <p:cTn dur="500"/>
                        <p:tgtEl>
                          <p:spTgt spid="112128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121282"/>
                        </p:tgtEl>
                        <p:attrNameLst>
                          <p:attrName>style.visibility</p:attrName>
                        </p:attrNameLst>
                      </p:cBhvr>
                      <p:to>
                        <p:strVal val="visible"/>
                      </p:to>
                    </p:set>
                    <p:animEffect transition="in" filter="wipe(left)">
                      <p:cBhvr>
                        <p:cTn dur="500"/>
                        <p:tgtEl>
                          <p:spTgt spid="112128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defTabSz="571500" rtl="0" eaLnBrk="0" fontAlgn="base" hangingPunct="0">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114300" algn="l" defTabSz="571500" rtl="0" eaLnBrk="0" fontAlgn="base" hangingPunct="0">
        <a:lnSpc>
          <a:spcPct val="105000"/>
        </a:lnSpc>
        <a:spcBef>
          <a:spcPct val="50000"/>
        </a:spcBef>
        <a:spcAft>
          <a:spcPct val="0"/>
        </a:spcAft>
        <a:defRPr sz="2400">
          <a:solidFill>
            <a:schemeClr val="tx1"/>
          </a:solidFill>
          <a:latin typeface="+mn-lt"/>
        </a:defRPr>
      </a:lvl2pPr>
      <a:lvl3pPr marL="457200" indent="-57150" algn="l" defTabSz="571500" rtl="0" eaLnBrk="0" fontAlgn="base" hangingPunct="0">
        <a:spcBef>
          <a:spcPct val="20000"/>
        </a:spcBef>
        <a:spcAft>
          <a:spcPct val="0"/>
        </a:spcAft>
        <a:buClr>
          <a:srgbClr val="00468F"/>
        </a:buClr>
        <a:buChar char="•"/>
        <a:defRPr sz="2400">
          <a:solidFill>
            <a:schemeClr val="tx1"/>
          </a:solidFill>
          <a:latin typeface="+mn-lt"/>
        </a:defRPr>
      </a:lvl3pPr>
      <a:lvl4pPr marL="1600200" indent="-228600" algn="l" defTabSz="571500" rtl="0" eaLnBrk="0" fontAlgn="base" hangingPunct="0">
        <a:spcBef>
          <a:spcPct val="20000"/>
        </a:spcBef>
        <a:spcAft>
          <a:spcPct val="0"/>
        </a:spcAft>
        <a:buChar char="–"/>
        <a:defRPr sz="2000">
          <a:solidFill>
            <a:schemeClr val="tx1"/>
          </a:solidFill>
          <a:latin typeface="+mn-lt"/>
        </a:defRPr>
      </a:lvl4pPr>
      <a:lvl5pPr marL="2057400" indent="-228600" algn="l" defTabSz="571500" rtl="0" eaLnBrk="0" fontAlgn="base" hangingPunct="0">
        <a:spcBef>
          <a:spcPct val="20000"/>
        </a:spcBef>
        <a:spcAft>
          <a:spcPct val="0"/>
        </a:spcAft>
        <a:buChar char="»"/>
        <a:defRPr sz="2000">
          <a:solidFill>
            <a:schemeClr val="tx1"/>
          </a:solidFill>
          <a:latin typeface="+mn-lt"/>
        </a:defRPr>
      </a:lvl5pPr>
      <a:lvl6pPr marL="2514600" indent="-228600" algn="l" defTabSz="571500" rtl="0" fontAlgn="base">
        <a:spcBef>
          <a:spcPct val="20000"/>
        </a:spcBef>
        <a:spcAft>
          <a:spcPct val="0"/>
        </a:spcAft>
        <a:buChar char="»"/>
        <a:defRPr sz="2000">
          <a:solidFill>
            <a:schemeClr val="tx1"/>
          </a:solidFill>
          <a:latin typeface="+mn-lt"/>
        </a:defRPr>
      </a:lvl6pPr>
      <a:lvl7pPr marL="2971800" indent="-228600" algn="l" defTabSz="571500" rtl="0" fontAlgn="base">
        <a:spcBef>
          <a:spcPct val="20000"/>
        </a:spcBef>
        <a:spcAft>
          <a:spcPct val="0"/>
        </a:spcAft>
        <a:buChar char="»"/>
        <a:defRPr sz="2000">
          <a:solidFill>
            <a:schemeClr val="tx1"/>
          </a:solidFill>
          <a:latin typeface="+mn-lt"/>
        </a:defRPr>
      </a:lvl7pPr>
      <a:lvl8pPr marL="3429000" indent="-228600" algn="l" defTabSz="571500" rtl="0" fontAlgn="base">
        <a:spcBef>
          <a:spcPct val="20000"/>
        </a:spcBef>
        <a:spcAft>
          <a:spcPct val="0"/>
        </a:spcAft>
        <a:buChar char="»"/>
        <a:defRPr sz="2000">
          <a:solidFill>
            <a:schemeClr val="tx1"/>
          </a:solidFill>
          <a:latin typeface="+mn-lt"/>
        </a:defRPr>
      </a:lvl8pPr>
      <a:lvl9pPr marL="3886200" indent="-228600" algn="l" defTabSz="571500"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3938" name="Rectangle 2"/>
          <p:cNvSpPr>
            <a:spLocks noGrp="1" noChangeArrowheads="1"/>
          </p:cNvSpPr>
          <p:nvPr>
            <p:ph type="body" idx="1"/>
          </p:nvPr>
        </p:nvSpPr>
        <p:spPr bwMode="auto">
          <a:xfrm>
            <a:off x="381000" y="1905000"/>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5123"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a:t>
            </a:r>
            <a:endParaRPr lang="en-CA" altLang="en-US" smtClean="0"/>
          </a:p>
        </p:txBody>
      </p:sp>
      <p:sp>
        <p:nvSpPr>
          <p:cNvPr id="1063940" name="Rectangle 4"/>
          <p:cNvSpPr>
            <a:spLocks noChangeArrowheads="1"/>
          </p:cNvSpPr>
          <p:nvPr/>
        </p:nvSpPr>
        <p:spPr bwMode="auto">
          <a:xfrm>
            <a:off x="4610100" y="1892300"/>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00468F"/>
              </a:buClr>
              <a:buFont typeface="Webdings" pitchFamily="18" charset="2"/>
              <a:buChar char="&lt;"/>
              <a:defRPr sz="2800" b="1">
                <a:solidFill>
                  <a:srgbClr val="00468F"/>
                </a:solidFill>
                <a:latin typeface="Arial" charset="0"/>
              </a:defRPr>
            </a:lvl1pPr>
            <a:lvl2pPr>
              <a:lnSpc>
                <a:spcPct val="105000"/>
              </a:lnSpc>
              <a:spcBef>
                <a:spcPct val="50000"/>
              </a:spcBef>
              <a:defRPr sz="2400">
                <a:solidFill>
                  <a:schemeClr val="tx1"/>
                </a:solidFill>
                <a:latin typeface="Arial" charset="0"/>
              </a:defRPr>
            </a:lvl2pPr>
            <a:lvl3pPr marL="1143000" indent="-228600">
              <a:spcBef>
                <a:spcPct val="20000"/>
              </a:spcBef>
              <a:buClr>
                <a:srgbClr val="00468F"/>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defRPr/>
            </a:pPr>
            <a:endParaRPr lang="en-CA" altLang="en-US" smtClean="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3938">
                                            <p:txEl>
                                              <p:pRg st="0" end="0"/>
                                            </p:txEl>
                                          </p:spTgt>
                                        </p:tgtEl>
                                        <p:attrNameLst>
                                          <p:attrName>style.visibility</p:attrName>
                                        </p:attrNameLst>
                                      </p:cBhvr>
                                      <p:to>
                                        <p:strVal val="visible"/>
                                      </p:to>
                                    </p:set>
                                    <p:animEffect transition="in" filter="wipe(left)">
                                      <p:cBhvr>
                                        <p:cTn id="7" dur="500"/>
                                        <p:tgtEl>
                                          <p:spTgt spid="10639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3938">
                                            <p:txEl>
                                              <p:pRg st="1" end="1"/>
                                            </p:txEl>
                                          </p:spTgt>
                                        </p:tgtEl>
                                        <p:attrNameLst>
                                          <p:attrName>style.visibility</p:attrName>
                                        </p:attrNameLst>
                                      </p:cBhvr>
                                      <p:to>
                                        <p:strVal val="visible"/>
                                      </p:to>
                                    </p:set>
                                    <p:animEffect transition="in" filter="wipe(left)">
                                      <p:cBhvr>
                                        <p:cTn id="12" dur="500"/>
                                        <p:tgtEl>
                                          <p:spTgt spid="10639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3938">
                                            <p:txEl>
                                              <p:pRg st="2" end="2"/>
                                            </p:txEl>
                                          </p:spTgt>
                                        </p:tgtEl>
                                        <p:attrNameLst>
                                          <p:attrName>style.visibility</p:attrName>
                                        </p:attrNameLst>
                                      </p:cBhvr>
                                      <p:to>
                                        <p:strVal val="visible"/>
                                      </p:to>
                                    </p:set>
                                    <p:animEffect transition="in" filter="wipe(left)">
                                      <p:cBhvr>
                                        <p:cTn id="17" dur="500"/>
                                        <p:tgtEl>
                                          <p:spTgt spid="10639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3938">
                                            <p:txEl>
                                              <p:pRg st="3" end="3"/>
                                            </p:txEl>
                                          </p:spTgt>
                                        </p:tgtEl>
                                        <p:attrNameLst>
                                          <p:attrName>style.visibility</p:attrName>
                                        </p:attrNameLst>
                                      </p:cBhvr>
                                      <p:to>
                                        <p:strVal val="visible"/>
                                      </p:to>
                                    </p:set>
                                    <p:animEffect transition="in" filter="wipe(left)">
                                      <p:cBhvr>
                                        <p:cTn id="22" dur="500"/>
                                        <p:tgtEl>
                                          <p:spTgt spid="10639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nodePh="1">
                                  <p:stCondLst>
                                    <p:cond delay="0"/>
                                  </p:stCondLst>
                                  <p:endCondLst>
                                    <p:cond evt="begin" delay="0">
                                      <p:tn val="25"/>
                                    </p:cond>
                                  </p:endCondLst>
                                  <p:childTnLst>
                                    <p:set>
                                      <p:cBhvr>
                                        <p:cTn id="26" dur="1" fill="hold">
                                          <p:stCondLst>
                                            <p:cond delay="0"/>
                                          </p:stCondLst>
                                        </p:cTn>
                                        <p:tgtEl>
                                          <p:spTgt spid="1063940">
                                            <p:txEl>
                                              <p:pRg st="0" end="0"/>
                                            </p:txEl>
                                          </p:spTgt>
                                        </p:tgtEl>
                                        <p:attrNameLst>
                                          <p:attrName>style.visibility</p:attrName>
                                        </p:attrNameLst>
                                      </p:cBhvr>
                                      <p:to>
                                        <p:strVal val="visible"/>
                                      </p:to>
                                    </p:set>
                                    <p:animEffect transition="in" filter="wipe(left)">
                                      <p:cBhvr>
                                        <p:cTn id="27" dur="500"/>
                                        <p:tgtEl>
                                          <p:spTgt spid="1063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3938"/>
                        </p:tgtEl>
                        <p:attrNameLst>
                          <p:attrName>style.visibility</p:attrName>
                        </p:attrNameLst>
                      </p:cBhvr>
                      <p:to>
                        <p:strVal val="visible"/>
                      </p:to>
                    </p:set>
                    <p:animEffect transition="in" filter="wipe(left)">
                      <p:cBhvr>
                        <p:cTn dur="500"/>
                        <p:tgtEl>
                          <p:spTgt spid="1063938"/>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3938"/>
                        </p:tgtEl>
                        <p:attrNameLst>
                          <p:attrName>style.visibility</p:attrName>
                        </p:attrNameLst>
                      </p:cBhvr>
                      <p:to>
                        <p:strVal val="visible"/>
                      </p:to>
                    </p:set>
                    <p:animEffect transition="in" filter="wipe(left)">
                      <p:cBhvr>
                        <p:cTn dur="500"/>
                        <p:tgtEl>
                          <p:spTgt spid="1063938"/>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3938"/>
                        </p:tgtEl>
                        <p:attrNameLst>
                          <p:attrName>style.visibility</p:attrName>
                        </p:attrNameLst>
                      </p:cBhvr>
                      <p:to>
                        <p:strVal val="visible"/>
                      </p:to>
                    </p:set>
                    <p:animEffect transition="in" filter="wipe(left)">
                      <p:cBhvr>
                        <p:cTn dur="500"/>
                        <p:tgtEl>
                          <p:spTgt spid="1063938"/>
                        </p:tgtEl>
                      </p:cBhvr>
                    </p:animEffect>
                  </p:childTnLst>
                </p:cTn>
              </p:par>
            </p:tnLst>
          </p:tmpl>
        </p:tmplLst>
      </p:bldP>
      <p:bldP spid="1063940"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3940"/>
                        </p:tgtEl>
                        <p:attrNameLst>
                          <p:attrName>style.visibility</p:attrName>
                        </p:attrNameLst>
                      </p:cBhvr>
                      <p:to>
                        <p:strVal val="visible"/>
                      </p:to>
                    </p:set>
                    <p:animEffect transition="in" filter="wipe(left)">
                      <p:cBhvr>
                        <p:cTn dur="500"/>
                        <p:tgtEl>
                          <p:spTgt spid="1063940"/>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3940"/>
                        </p:tgtEl>
                        <p:attrNameLst>
                          <p:attrName>style.visibility</p:attrName>
                        </p:attrNameLst>
                      </p:cBhvr>
                      <p:to>
                        <p:strVal val="visible"/>
                      </p:to>
                    </p:set>
                    <p:animEffect transition="in" filter="wipe(left)">
                      <p:cBhvr>
                        <p:cTn dur="500"/>
                        <p:tgtEl>
                          <p:spTgt spid="1063940"/>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3940"/>
                        </p:tgtEl>
                        <p:attrNameLst>
                          <p:attrName>style.visibility</p:attrName>
                        </p:attrNameLst>
                      </p:cBhvr>
                      <p:to>
                        <p:strVal val="visible"/>
                      </p:to>
                    </p:set>
                    <p:animEffect transition="in" filter="wipe(left)">
                      <p:cBhvr>
                        <p:cTn dur="500"/>
                        <p:tgtEl>
                          <p:spTgt spid="1063940"/>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eaLnBrk="0" fontAlgn="base" hangingPunct="0">
        <a:lnSpc>
          <a:spcPct val="105000"/>
        </a:lnSpc>
        <a:spcBef>
          <a:spcPct val="50000"/>
        </a:spcBef>
        <a:spcAft>
          <a:spcPct val="0"/>
        </a:spcAft>
        <a:defRPr sz="2400">
          <a:solidFill>
            <a:schemeClr val="tx1"/>
          </a:solidFill>
          <a:latin typeface="+mn-lt"/>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62" name="Rectangle 2"/>
          <p:cNvSpPr>
            <a:spLocks noGrp="1" noChangeArrowheads="1"/>
          </p:cNvSpPr>
          <p:nvPr>
            <p:ph type="body" idx="1"/>
          </p:nvPr>
        </p:nvSpPr>
        <p:spPr bwMode="auto">
          <a:xfrm>
            <a:off x="381000" y="1905000"/>
            <a:ext cx="4114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r>
              <a:rPr lang="en-US" altLang="en-US" smtClean="0"/>
              <a:t> when second level runs longer than one line we want no hanging indent</a:t>
            </a:r>
          </a:p>
          <a:p>
            <a:pPr lvl="1"/>
            <a:r>
              <a:rPr lang="en-US" altLang="en-US" smtClean="0"/>
              <a:t>I’ve also set the gap between points at 0.5 lines.</a:t>
            </a:r>
            <a:endParaRPr lang="en-CA" altLang="en-US" smtClean="0"/>
          </a:p>
          <a:p>
            <a:pPr lvl="2"/>
            <a:r>
              <a:rPr lang="en-CA" altLang="en-US" smtClean="0"/>
              <a:t>Third level</a:t>
            </a:r>
          </a:p>
        </p:txBody>
      </p:sp>
      <p:sp>
        <p:nvSpPr>
          <p:cNvPr id="6147" name="Rectangle 3"/>
          <p:cNvSpPr>
            <a:spLocks noGrp="1" noChangeArrowheads="1"/>
          </p:cNvSpPr>
          <p:nvPr>
            <p:ph type="title"/>
          </p:nvPr>
        </p:nvSpPr>
        <p:spPr bwMode="auto">
          <a:xfrm>
            <a:off x="381000" y="990600"/>
            <a:ext cx="8229600" cy="533400"/>
          </a:xfrm>
          <a:prstGeom prst="rect">
            <a:avLst/>
          </a:prstGeom>
          <a:gradFill rotWithShape="0">
            <a:gsLst>
              <a:gs pos="0">
                <a:srgbClr val="00468F"/>
              </a:gs>
              <a:gs pos="100000">
                <a:srgbClr val="648FBB"/>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a:t>
            </a:r>
            <a:endParaRPr lang="en-CA" altLang="en-US" smtClean="0"/>
          </a:p>
        </p:txBody>
      </p:sp>
      <p:pic>
        <p:nvPicPr>
          <p:cNvPr id="1064964" name="Picture 4" descr="but2">
            <a:hlinkClick r:id="" action="ppaction://hlinkshowjump?jump=nextslide" tooltip="Expand figur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6150" y="97155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62">
                                            <p:txEl>
                                              <p:pRg st="0" end="0"/>
                                            </p:txEl>
                                          </p:spTgt>
                                        </p:tgtEl>
                                        <p:attrNameLst>
                                          <p:attrName>style.visibility</p:attrName>
                                        </p:attrNameLst>
                                      </p:cBhvr>
                                      <p:to>
                                        <p:strVal val="visible"/>
                                      </p:to>
                                    </p:set>
                                    <p:animEffect transition="in" filter="wipe(left)">
                                      <p:cBhvr>
                                        <p:cTn id="7" dur="500"/>
                                        <p:tgtEl>
                                          <p:spTgt spid="10649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62">
                                            <p:txEl>
                                              <p:pRg st="1" end="1"/>
                                            </p:txEl>
                                          </p:spTgt>
                                        </p:tgtEl>
                                        <p:attrNameLst>
                                          <p:attrName>style.visibility</p:attrName>
                                        </p:attrNameLst>
                                      </p:cBhvr>
                                      <p:to>
                                        <p:strVal val="visible"/>
                                      </p:to>
                                    </p:set>
                                    <p:animEffect transition="in" filter="wipe(left)">
                                      <p:cBhvr>
                                        <p:cTn id="12" dur="500"/>
                                        <p:tgtEl>
                                          <p:spTgt spid="10649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62">
                                            <p:txEl>
                                              <p:pRg st="2" end="2"/>
                                            </p:txEl>
                                          </p:spTgt>
                                        </p:tgtEl>
                                        <p:attrNameLst>
                                          <p:attrName>style.visibility</p:attrName>
                                        </p:attrNameLst>
                                      </p:cBhvr>
                                      <p:to>
                                        <p:strVal val="visible"/>
                                      </p:to>
                                    </p:set>
                                    <p:animEffect transition="in" filter="wipe(left)">
                                      <p:cBhvr>
                                        <p:cTn id="17" dur="500"/>
                                        <p:tgtEl>
                                          <p:spTgt spid="10649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4962">
                                            <p:txEl>
                                              <p:pRg st="3" end="3"/>
                                            </p:txEl>
                                          </p:spTgt>
                                        </p:tgtEl>
                                        <p:attrNameLst>
                                          <p:attrName>style.visibility</p:attrName>
                                        </p:attrNameLst>
                                      </p:cBhvr>
                                      <p:to>
                                        <p:strVal val="visible"/>
                                      </p:to>
                                    </p:set>
                                    <p:animEffect transition="in" filter="wipe(left)">
                                      <p:cBhvr>
                                        <p:cTn id="22" dur="500"/>
                                        <p:tgtEl>
                                          <p:spTgt spid="1064962">
                                            <p:txEl>
                                              <p:pRg st="3" end="3"/>
                                            </p:txEl>
                                          </p:spTgt>
                                        </p:tgtEl>
                                      </p:cBhvr>
                                    </p:animEffec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0"/>
                                          </p:stCondLst>
                                        </p:cTn>
                                        <p:tgtEl>
                                          <p:spTgt spid="1064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2" grpId="0" build="p" bldLvl="3" autoUpdateAnimBg="0">
        <p:tmplLst>
          <p:tmpl lvl="1">
            <p:tnLst>
              <p:par>
                <p:cTn presetID="22" presetClass="entr" presetSubtype="8" fill="hold" nodeType="clickEffect">
                  <p:stCondLst>
                    <p:cond delay="0"/>
                  </p:stCondLst>
                  <p:childTnLst>
                    <p:set>
                      <p:cBhvr>
                        <p:cTn dur="1" fill="hold">
                          <p:stCondLst>
                            <p:cond delay="0"/>
                          </p:stCondLst>
                        </p:cTn>
                        <p:tgtEl>
                          <p:spTgt spid="1064962"/>
                        </p:tgtEl>
                        <p:attrNameLst>
                          <p:attrName>style.visibility</p:attrName>
                        </p:attrNameLst>
                      </p:cBhvr>
                      <p:to>
                        <p:strVal val="visible"/>
                      </p:to>
                    </p:set>
                    <p:animEffect transition="in" filter="wipe(left)">
                      <p:cBhvr>
                        <p:cTn dur="500"/>
                        <p:tgtEl>
                          <p:spTgt spid="106496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64962"/>
                        </p:tgtEl>
                        <p:attrNameLst>
                          <p:attrName>style.visibility</p:attrName>
                        </p:attrNameLst>
                      </p:cBhvr>
                      <p:to>
                        <p:strVal val="visible"/>
                      </p:to>
                    </p:set>
                    <p:animEffect transition="in" filter="wipe(left)">
                      <p:cBhvr>
                        <p:cTn dur="500"/>
                        <p:tgtEl>
                          <p:spTgt spid="106496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64962"/>
                        </p:tgtEl>
                        <p:attrNameLst>
                          <p:attrName>style.visibility</p:attrName>
                        </p:attrNameLst>
                      </p:cBhvr>
                      <p:to>
                        <p:strVal val="visible"/>
                      </p:to>
                    </p:set>
                    <p:animEffect transition="in" filter="wipe(left)">
                      <p:cBhvr>
                        <p:cTn dur="500"/>
                        <p:tgtEl>
                          <p:spTgt spid="1064962"/>
                        </p:tgtEl>
                      </p:cBhvr>
                    </p:animEffect>
                  </p:childTnLst>
                </p:cTn>
              </p:par>
            </p:tnLst>
          </p:tmpl>
        </p:tmplLst>
      </p:bldP>
    </p:bld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342900" indent="-342900" algn="l" rtl="0" eaLnBrk="0" fontAlgn="base" hangingPunct="0">
        <a:spcBef>
          <a:spcPct val="20000"/>
        </a:spcBef>
        <a:spcAft>
          <a:spcPct val="0"/>
        </a:spcAft>
        <a:buClr>
          <a:srgbClr val="00468F"/>
        </a:buClr>
        <a:buFont typeface="Webdings" pitchFamily="18" charset="2"/>
        <a:buChar char="&lt;"/>
        <a:defRPr sz="2800" b="1">
          <a:solidFill>
            <a:srgbClr val="00468F"/>
          </a:solidFill>
          <a:latin typeface="+mn-lt"/>
          <a:ea typeface="+mn-ea"/>
          <a:cs typeface="+mn-cs"/>
        </a:defRPr>
      </a:lvl1pPr>
      <a:lvl2pPr marL="457200" algn="l" rtl="0" eaLnBrk="0" fontAlgn="base" hangingPunct="0">
        <a:lnSpc>
          <a:spcPct val="105000"/>
        </a:lnSpc>
        <a:spcBef>
          <a:spcPct val="50000"/>
        </a:spcBef>
        <a:spcAft>
          <a:spcPct val="0"/>
        </a:spcAft>
        <a:defRPr sz="2400">
          <a:solidFill>
            <a:schemeClr val="tx1"/>
          </a:solidFill>
          <a:latin typeface="+mn-lt"/>
        </a:defRPr>
      </a:lvl2pPr>
      <a:lvl3pPr marL="1143000" indent="-228600" algn="l" rtl="0" eaLnBrk="0" fontAlgn="base" hangingPunct="0">
        <a:spcBef>
          <a:spcPct val="20000"/>
        </a:spcBef>
        <a:spcAft>
          <a:spcPct val="0"/>
        </a:spcAft>
        <a:buClr>
          <a:srgbClr val="00468F"/>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but1">
            <a:hlinkClick r:id="" action="ppaction://hlinkshowjump?jump=previousslide" tooltip="Back to previous slid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24875" y="935038"/>
            <a:ext cx="617538"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med">
    <p:wipe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video" Target="https://www.youtube.com/embed/W0YwGLz50T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6836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225425" y="1524000"/>
            <a:ext cx="44227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spcBef>
                <a:spcPct val="20000"/>
              </a:spcBef>
              <a:spcAft>
                <a:spcPct val="50000"/>
              </a:spcAft>
              <a:buClr>
                <a:srgbClr val="00468F"/>
              </a:buClr>
              <a:buFont typeface="Webdings" pitchFamily="18" charset="2"/>
              <a:buChar char="&lt;"/>
              <a:defRPr sz="2800" b="1">
                <a:solidFill>
                  <a:srgbClr val="00468F"/>
                </a:solidFill>
                <a:latin typeface="Arial" charset="0"/>
              </a:defRPr>
            </a:lvl1pPr>
            <a:lvl2pPr marL="742950" indent="-285750" eaLnBrk="0" hangingPunct="0">
              <a:spcBef>
                <a:spcPct val="20000"/>
              </a:spcBef>
              <a:spcAft>
                <a:spcPct val="50000"/>
              </a:spcAft>
              <a:defRPr sz="2400">
                <a:solidFill>
                  <a:schemeClr val="tx1"/>
                </a:solidFill>
                <a:latin typeface="Arial" charset="0"/>
              </a:defRPr>
            </a:lvl2pPr>
            <a:lvl3pPr marL="1143000" indent="-228600" eaLnBrk="0" hangingPunct="0">
              <a:spcBef>
                <a:spcPct val="20000"/>
              </a:spcBef>
              <a:spcAft>
                <a:spcPct val="50000"/>
              </a:spcAft>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spcAft>
                <a:spcPct val="0"/>
              </a:spcAft>
              <a:buClrTx/>
              <a:buFontTx/>
              <a:buNone/>
            </a:pPr>
            <a:r>
              <a:rPr lang="en-US" altLang="en-US" sz="3200" dirty="0">
                <a:solidFill>
                  <a:schemeClr val="tx1"/>
                </a:solidFill>
                <a:latin typeface="Times" pitchFamily="18" charset="0"/>
              </a:rPr>
              <a:t>International Finance</a:t>
            </a:r>
          </a:p>
        </p:txBody>
      </p:sp>
      <p:sp>
        <p:nvSpPr>
          <p:cNvPr id="8196" name="Text Box 5"/>
          <p:cNvSpPr txBox="1">
            <a:spLocks noChangeArrowheads="1"/>
          </p:cNvSpPr>
          <p:nvPr/>
        </p:nvSpPr>
        <p:spPr bwMode="auto">
          <a:xfrm>
            <a:off x="6172200" y="701675"/>
            <a:ext cx="11572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spcAft>
                <a:spcPct val="50000"/>
              </a:spcAft>
              <a:buClr>
                <a:srgbClr val="00468F"/>
              </a:buClr>
              <a:buFont typeface="Webdings" pitchFamily="18" charset="2"/>
              <a:buChar char="&lt;"/>
              <a:defRPr sz="2800" b="1">
                <a:solidFill>
                  <a:srgbClr val="00468F"/>
                </a:solidFill>
                <a:latin typeface="Arial" charset="0"/>
              </a:defRPr>
            </a:lvl1pPr>
            <a:lvl2pPr marL="742950" indent="-285750" eaLnBrk="0" hangingPunct="0">
              <a:spcBef>
                <a:spcPct val="20000"/>
              </a:spcBef>
              <a:spcAft>
                <a:spcPct val="50000"/>
              </a:spcAft>
              <a:defRPr sz="2400">
                <a:solidFill>
                  <a:schemeClr val="tx1"/>
                </a:solidFill>
                <a:latin typeface="Arial" charset="0"/>
              </a:defRPr>
            </a:lvl2pPr>
            <a:lvl3pPr marL="1143000" indent="-228600" eaLnBrk="0" hangingPunct="0">
              <a:spcBef>
                <a:spcPct val="20000"/>
              </a:spcBef>
              <a:spcAft>
                <a:spcPct val="50000"/>
              </a:spcAft>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spcAft>
                <a:spcPct val="0"/>
              </a:spcAft>
              <a:buClrTx/>
              <a:buFontTx/>
              <a:buNone/>
            </a:pPr>
            <a:r>
              <a:rPr lang="en-US" altLang="en-US" sz="7200" dirty="0">
                <a:solidFill>
                  <a:schemeClr val="bg1"/>
                </a:solidFill>
              </a:rPr>
              <a:t>33</a:t>
            </a:r>
          </a:p>
        </p:txBody>
      </p:sp>
      <p:sp>
        <p:nvSpPr>
          <p:cNvPr id="1094661" name="TextBox 6"/>
          <p:cNvSpPr txBox="1">
            <a:spLocks noChangeArrowheads="1"/>
          </p:cNvSpPr>
          <p:nvPr/>
        </p:nvSpPr>
        <p:spPr bwMode="auto">
          <a:xfrm>
            <a:off x="231775" y="2354263"/>
            <a:ext cx="60991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50000"/>
              </a:spcAft>
              <a:buClr>
                <a:srgbClr val="00468F"/>
              </a:buClr>
              <a:buFont typeface="Webdings" pitchFamily="18" charset="2"/>
              <a:buChar char="&lt;"/>
              <a:defRPr sz="2800" b="1">
                <a:solidFill>
                  <a:srgbClr val="00468F"/>
                </a:solidFill>
                <a:latin typeface="Arial" charset="0"/>
              </a:defRPr>
            </a:lvl1pPr>
            <a:lvl2pPr marL="742950" indent="-285750" eaLnBrk="0" hangingPunct="0">
              <a:spcBef>
                <a:spcPct val="20000"/>
              </a:spcBef>
              <a:spcAft>
                <a:spcPct val="50000"/>
              </a:spcAft>
              <a:defRPr sz="2400">
                <a:solidFill>
                  <a:schemeClr val="tx1"/>
                </a:solidFill>
                <a:latin typeface="Arial" charset="0"/>
              </a:defRPr>
            </a:lvl2pPr>
            <a:lvl3pPr marL="1143000" indent="-228600" eaLnBrk="0" hangingPunct="0">
              <a:spcBef>
                <a:spcPct val="20000"/>
              </a:spcBef>
              <a:spcAft>
                <a:spcPct val="50000"/>
              </a:spcAft>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0"/>
              </a:spcAft>
              <a:buClrTx/>
              <a:buFontTx/>
              <a:buNone/>
            </a:pPr>
            <a:r>
              <a:rPr lang="en-CA" altLang="en-US" sz="2400" dirty="0">
                <a:solidFill>
                  <a:schemeClr val="tx1"/>
                </a:solidFill>
              </a:rPr>
              <a:t>When you have completed your </a:t>
            </a:r>
            <a:br>
              <a:rPr lang="en-CA" altLang="en-US" sz="2400" dirty="0">
                <a:solidFill>
                  <a:schemeClr val="tx1"/>
                </a:solidFill>
              </a:rPr>
            </a:br>
            <a:r>
              <a:rPr lang="en-CA" altLang="en-US" sz="2400" dirty="0">
                <a:solidFill>
                  <a:schemeClr val="tx1"/>
                </a:solidFill>
              </a:rPr>
              <a:t>study of this chapter, you will be able to</a:t>
            </a:r>
          </a:p>
        </p:txBody>
      </p:sp>
      <p:sp>
        <p:nvSpPr>
          <p:cNvPr id="8" name="TextBox 7"/>
          <p:cNvSpPr txBox="1">
            <a:spLocks noChangeArrowheads="1"/>
          </p:cNvSpPr>
          <p:nvPr/>
        </p:nvSpPr>
        <p:spPr bwMode="auto">
          <a:xfrm>
            <a:off x="381000" y="3276600"/>
            <a:ext cx="853122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14300" eaLnBrk="0" hangingPunct="0">
              <a:spcBef>
                <a:spcPct val="20000"/>
              </a:spcBef>
              <a:spcAft>
                <a:spcPct val="50000"/>
              </a:spcAft>
              <a:buClr>
                <a:srgbClr val="00468F"/>
              </a:buClr>
              <a:buFont typeface="Webdings" pitchFamily="18" charset="2"/>
              <a:buChar char="&lt;"/>
              <a:tabLst>
                <a:tab pos="400050" algn="l"/>
              </a:tabLst>
              <a:defRPr sz="2800" b="1">
                <a:solidFill>
                  <a:srgbClr val="00468F"/>
                </a:solidFill>
                <a:latin typeface="Arial" charset="0"/>
              </a:defRPr>
            </a:lvl1pPr>
            <a:lvl2pPr marL="114300" defTabSz="114300" eaLnBrk="0" hangingPunct="0">
              <a:spcBef>
                <a:spcPct val="20000"/>
              </a:spcBef>
              <a:spcAft>
                <a:spcPct val="50000"/>
              </a:spcAft>
              <a:tabLst>
                <a:tab pos="400050" algn="l"/>
              </a:tabLst>
              <a:defRPr sz="2400">
                <a:solidFill>
                  <a:schemeClr val="tx1"/>
                </a:solidFill>
                <a:latin typeface="Arial" charset="0"/>
              </a:defRPr>
            </a:lvl2pPr>
            <a:lvl3pPr marL="1543050" indent="-457200" defTabSz="114300" eaLnBrk="0" hangingPunct="0">
              <a:spcBef>
                <a:spcPct val="20000"/>
              </a:spcBef>
              <a:spcAft>
                <a:spcPct val="50000"/>
              </a:spcAft>
              <a:buClr>
                <a:srgbClr val="00468F"/>
              </a:buClr>
              <a:buChar char="•"/>
              <a:tabLst>
                <a:tab pos="400050" algn="l"/>
              </a:tabLst>
              <a:defRPr sz="2400">
                <a:solidFill>
                  <a:schemeClr val="tx1"/>
                </a:solidFill>
                <a:latin typeface="Arial" charset="0"/>
              </a:defRPr>
            </a:lvl3pPr>
            <a:lvl4pPr marL="2114550" indent="-457200" defTabSz="114300" eaLnBrk="0" hangingPunct="0">
              <a:spcBef>
                <a:spcPct val="20000"/>
              </a:spcBef>
              <a:buChar char="–"/>
              <a:tabLst>
                <a:tab pos="400050" algn="l"/>
              </a:tabLst>
              <a:defRPr sz="2000">
                <a:solidFill>
                  <a:schemeClr val="tx1"/>
                </a:solidFill>
                <a:latin typeface="Arial" charset="0"/>
              </a:defRPr>
            </a:lvl4pPr>
            <a:lvl5pPr marL="2686050" indent="-457200" defTabSz="114300" eaLnBrk="0" hangingPunct="0">
              <a:spcBef>
                <a:spcPct val="20000"/>
              </a:spcBef>
              <a:buChar char="»"/>
              <a:tabLst>
                <a:tab pos="400050" algn="l"/>
              </a:tabLst>
              <a:defRPr sz="2000">
                <a:solidFill>
                  <a:schemeClr val="tx1"/>
                </a:solidFill>
                <a:latin typeface="Arial" charset="0"/>
              </a:defRPr>
            </a:lvl5pPr>
            <a:lvl6pPr marL="3143250" indent="-457200" defTabSz="114300" eaLnBrk="0" fontAlgn="base" hangingPunct="0">
              <a:spcBef>
                <a:spcPct val="20000"/>
              </a:spcBef>
              <a:spcAft>
                <a:spcPct val="0"/>
              </a:spcAft>
              <a:buChar char="»"/>
              <a:tabLst>
                <a:tab pos="400050" algn="l"/>
              </a:tabLst>
              <a:defRPr sz="2000">
                <a:solidFill>
                  <a:schemeClr val="tx1"/>
                </a:solidFill>
                <a:latin typeface="Arial" charset="0"/>
              </a:defRPr>
            </a:lvl6pPr>
            <a:lvl7pPr marL="3600450" indent="-457200" defTabSz="114300" eaLnBrk="0" fontAlgn="base" hangingPunct="0">
              <a:spcBef>
                <a:spcPct val="20000"/>
              </a:spcBef>
              <a:spcAft>
                <a:spcPct val="0"/>
              </a:spcAft>
              <a:buChar char="»"/>
              <a:tabLst>
                <a:tab pos="400050" algn="l"/>
              </a:tabLst>
              <a:defRPr sz="2000">
                <a:solidFill>
                  <a:schemeClr val="tx1"/>
                </a:solidFill>
                <a:latin typeface="Arial" charset="0"/>
              </a:defRPr>
            </a:lvl7pPr>
            <a:lvl8pPr marL="4057650" indent="-457200" defTabSz="114300" eaLnBrk="0" fontAlgn="base" hangingPunct="0">
              <a:spcBef>
                <a:spcPct val="20000"/>
              </a:spcBef>
              <a:spcAft>
                <a:spcPct val="0"/>
              </a:spcAft>
              <a:buChar char="»"/>
              <a:tabLst>
                <a:tab pos="400050" algn="l"/>
              </a:tabLst>
              <a:defRPr sz="2000">
                <a:solidFill>
                  <a:schemeClr val="tx1"/>
                </a:solidFill>
                <a:latin typeface="Arial" charset="0"/>
              </a:defRPr>
            </a:lvl8pPr>
            <a:lvl9pPr marL="4514850" indent="-457200" defTabSz="114300" eaLnBrk="0" fontAlgn="base" hangingPunct="0">
              <a:spcBef>
                <a:spcPct val="20000"/>
              </a:spcBef>
              <a:spcAft>
                <a:spcPct val="0"/>
              </a:spcAft>
              <a:buChar char="»"/>
              <a:tabLst>
                <a:tab pos="400050" algn="l"/>
              </a:tabLst>
              <a:defRPr sz="2000">
                <a:solidFill>
                  <a:schemeClr val="tx1"/>
                </a:solidFill>
                <a:latin typeface="Arial" charset="0"/>
              </a:defRPr>
            </a:lvl9pPr>
          </a:lstStyle>
          <a:p>
            <a:pPr lvl="1" eaLnBrk="1" hangingPunct="1"/>
            <a:r>
              <a:rPr lang="en-US" altLang="en-US" b="1" dirty="0">
                <a:solidFill>
                  <a:srgbClr val="FF0000"/>
                </a:solidFill>
              </a:rPr>
              <a:t>1  </a:t>
            </a:r>
            <a:r>
              <a:rPr lang="en-US" altLang="en-US" dirty="0"/>
              <a:t>Describe a country’s balance of payments accounts and  explain what determines the amount of international borrowing and lending.</a:t>
            </a:r>
            <a:endParaRPr lang="en-CA" altLang="en-US" dirty="0"/>
          </a:p>
          <a:p>
            <a:pPr lvl="1" eaLnBrk="1" hangingPunct="1"/>
            <a:r>
              <a:rPr lang="en-US" altLang="en-US" b="1" dirty="0">
                <a:solidFill>
                  <a:srgbClr val="FF0000"/>
                </a:solidFill>
              </a:rPr>
              <a:t>2</a:t>
            </a:r>
            <a:r>
              <a:rPr lang="en-US" altLang="en-US" dirty="0"/>
              <a:t> Explain how the exchange rate is determined and why it fluctuates.</a:t>
            </a:r>
          </a:p>
        </p:txBody>
      </p:sp>
      <p:sp>
        <p:nvSpPr>
          <p:cNvPr id="8199" name="TextBox 9"/>
          <p:cNvSpPr txBox="1">
            <a:spLocks noChangeArrowheads="1"/>
          </p:cNvSpPr>
          <p:nvPr/>
        </p:nvSpPr>
        <p:spPr bwMode="auto">
          <a:xfrm>
            <a:off x="5843588" y="2192338"/>
            <a:ext cx="297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50000"/>
              </a:spcAft>
              <a:buClr>
                <a:srgbClr val="00468F"/>
              </a:buClr>
              <a:buFont typeface="Webdings" pitchFamily="18" charset="2"/>
              <a:buChar char="&lt;"/>
              <a:defRPr sz="2800" b="1">
                <a:solidFill>
                  <a:srgbClr val="00468F"/>
                </a:solidFill>
                <a:latin typeface="Arial" charset="0"/>
              </a:defRPr>
            </a:lvl1pPr>
            <a:lvl2pPr marL="742950" indent="-285750" eaLnBrk="0" hangingPunct="0">
              <a:spcBef>
                <a:spcPct val="20000"/>
              </a:spcBef>
              <a:spcAft>
                <a:spcPct val="50000"/>
              </a:spcAft>
              <a:defRPr sz="2400">
                <a:solidFill>
                  <a:schemeClr val="tx1"/>
                </a:solidFill>
                <a:latin typeface="Arial" charset="0"/>
              </a:defRPr>
            </a:lvl2pPr>
            <a:lvl3pPr marL="1143000" indent="-228600" eaLnBrk="0" hangingPunct="0">
              <a:spcBef>
                <a:spcPct val="20000"/>
              </a:spcBef>
              <a:spcAft>
                <a:spcPct val="50000"/>
              </a:spcAft>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ct val="0"/>
              </a:spcAft>
              <a:buClrTx/>
              <a:buFontTx/>
              <a:buNone/>
            </a:pPr>
            <a:r>
              <a:rPr lang="en-CA" altLang="en-US" sz="1600" b="0" dirty="0">
                <a:solidFill>
                  <a:schemeClr val="bg1"/>
                </a:solidFill>
              </a:rPr>
              <a:t>CHAPTER CHECKLIST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4661"/>
                                        </p:tgtEl>
                                        <p:attrNameLst>
                                          <p:attrName>style.visibility</p:attrName>
                                        </p:attrNameLst>
                                      </p:cBhvr>
                                      <p:to>
                                        <p:strVal val="visible"/>
                                      </p:to>
                                    </p:set>
                                    <p:animEffect transition="in" filter="wipe(left)">
                                      <p:cBhvr>
                                        <p:cTn id="7" dur="500"/>
                                        <p:tgtEl>
                                          <p:spTgt spid="1094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6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228600"/>
            <a:ext cx="8229600" cy="533400"/>
          </a:xfrm>
        </p:spPr>
        <p:txBody>
          <a:bodyPr/>
          <a:lstStyle/>
          <a:p>
            <a:r>
              <a:rPr lang="en-US" altLang="en-US" smtClean="0"/>
              <a:t>Balance of Payments Examples</a:t>
            </a:r>
          </a:p>
        </p:txBody>
      </p:sp>
      <p:sp>
        <p:nvSpPr>
          <p:cNvPr id="6147" name="Rectangle 3"/>
          <p:cNvSpPr>
            <a:spLocks noGrp="1" noChangeArrowheads="1"/>
          </p:cNvSpPr>
          <p:nvPr>
            <p:ph sz="half" idx="1"/>
          </p:nvPr>
        </p:nvSpPr>
        <p:spPr>
          <a:xfrm>
            <a:off x="152400" y="990600"/>
            <a:ext cx="5105400" cy="5203825"/>
          </a:xfrm>
        </p:spPr>
        <p:txBody>
          <a:bodyPr>
            <a:normAutofit fontScale="92500" lnSpcReduction="20000"/>
          </a:bodyPr>
          <a:lstStyle/>
          <a:p>
            <a:pPr marL="365760" indent="-256032" fontAlgn="auto">
              <a:lnSpc>
                <a:spcPct val="90000"/>
              </a:lnSpc>
              <a:spcAft>
                <a:spcPts val="0"/>
              </a:spcAft>
              <a:buFont typeface="Wingdings 3"/>
              <a:buChar char=""/>
              <a:defRPr/>
            </a:pPr>
            <a:r>
              <a:rPr lang="en-US" sz="3600" b="0" dirty="0" smtClean="0"/>
              <a:t>Purchase of a U.S. bond by China</a:t>
            </a:r>
          </a:p>
          <a:p>
            <a:pPr marL="480060" lvl="1" indent="-256032" fontAlgn="auto">
              <a:lnSpc>
                <a:spcPct val="90000"/>
              </a:lnSpc>
              <a:spcAft>
                <a:spcPts val="0"/>
              </a:spcAft>
              <a:buFont typeface="Wingdings 3"/>
              <a:buChar char=""/>
              <a:defRPr/>
            </a:pPr>
            <a:r>
              <a:rPr lang="en-US" sz="3200" b="0" dirty="0" smtClean="0">
                <a:solidFill>
                  <a:srgbClr val="00B050"/>
                </a:solidFill>
              </a:rPr>
              <a:t>Capital or Financial Account</a:t>
            </a:r>
          </a:p>
          <a:p>
            <a:pPr marL="365760" indent="-256032" fontAlgn="auto">
              <a:lnSpc>
                <a:spcPct val="90000"/>
              </a:lnSpc>
              <a:spcAft>
                <a:spcPts val="0"/>
              </a:spcAft>
              <a:buFont typeface="Wingdings 3"/>
              <a:buChar char=""/>
              <a:defRPr/>
            </a:pPr>
            <a:r>
              <a:rPr lang="en-US" sz="3600" b="0" dirty="0" smtClean="0"/>
              <a:t>U.S. interest payments on the bond</a:t>
            </a:r>
          </a:p>
          <a:p>
            <a:pPr marL="480060" lvl="1" indent="-256032" fontAlgn="auto">
              <a:lnSpc>
                <a:spcPct val="90000"/>
              </a:lnSpc>
              <a:spcAft>
                <a:spcPts val="0"/>
              </a:spcAft>
              <a:buFont typeface="Wingdings 3"/>
              <a:buChar char=""/>
              <a:defRPr/>
            </a:pPr>
            <a:r>
              <a:rPr lang="en-US" sz="3200" b="0" dirty="0" smtClean="0">
                <a:solidFill>
                  <a:srgbClr val="00B050"/>
                </a:solidFill>
              </a:rPr>
              <a:t>Current Account</a:t>
            </a:r>
          </a:p>
          <a:p>
            <a:pPr marL="365760" indent="-256032" fontAlgn="auto">
              <a:lnSpc>
                <a:spcPct val="90000"/>
              </a:lnSpc>
              <a:spcAft>
                <a:spcPts val="0"/>
              </a:spcAft>
              <a:buFont typeface="Wingdings 3"/>
              <a:buChar char=""/>
              <a:defRPr/>
            </a:pPr>
            <a:r>
              <a:rPr lang="en-US" sz="3600" b="0" dirty="0" smtClean="0"/>
              <a:t>Savings account held by Japan </a:t>
            </a:r>
          </a:p>
          <a:p>
            <a:pPr marL="480060" lvl="1" indent="-256032" fontAlgn="auto">
              <a:lnSpc>
                <a:spcPct val="90000"/>
              </a:lnSpc>
              <a:spcAft>
                <a:spcPts val="0"/>
              </a:spcAft>
              <a:buFont typeface="Wingdings 3"/>
              <a:buChar char=""/>
              <a:defRPr/>
            </a:pPr>
            <a:r>
              <a:rPr lang="en-US" sz="3200" b="0" dirty="0" smtClean="0">
                <a:solidFill>
                  <a:srgbClr val="00B050"/>
                </a:solidFill>
              </a:rPr>
              <a:t>Capital Account</a:t>
            </a:r>
          </a:p>
          <a:p>
            <a:pPr marL="365760" indent="-256032" fontAlgn="auto">
              <a:lnSpc>
                <a:spcPct val="90000"/>
              </a:lnSpc>
              <a:spcAft>
                <a:spcPts val="0"/>
              </a:spcAft>
              <a:buFont typeface="Wingdings 3"/>
              <a:buChar char=""/>
              <a:defRPr/>
            </a:pPr>
            <a:r>
              <a:rPr lang="en-US" sz="3600" b="0" dirty="0" smtClean="0"/>
              <a:t>Interest paid on savings </a:t>
            </a:r>
          </a:p>
          <a:p>
            <a:pPr marL="480060" lvl="1" indent="-256032" fontAlgn="auto">
              <a:lnSpc>
                <a:spcPct val="90000"/>
              </a:lnSpc>
              <a:spcAft>
                <a:spcPts val="0"/>
              </a:spcAft>
              <a:buFont typeface="Wingdings 3"/>
              <a:buChar char=""/>
              <a:defRPr/>
            </a:pPr>
            <a:r>
              <a:rPr lang="en-US" sz="3200" b="0" dirty="0" smtClean="0">
                <a:solidFill>
                  <a:srgbClr val="00B050"/>
                </a:solidFill>
              </a:rPr>
              <a:t>Current Account</a:t>
            </a:r>
          </a:p>
          <a:p>
            <a:pPr marL="365760" indent="-256032" fontAlgn="auto">
              <a:lnSpc>
                <a:spcPct val="90000"/>
              </a:lnSpc>
              <a:spcAft>
                <a:spcPts val="0"/>
              </a:spcAft>
              <a:buFont typeface="Wingdings 3"/>
              <a:buChar char=""/>
              <a:defRPr/>
            </a:pPr>
            <a:endParaRPr lang="en-US" dirty="0" smtClean="0"/>
          </a:p>
        </p:txBody>
      </p:sp>
      <p:pic>
        <p:nvPicPr>
          <p:cNvPr id="1026" name="Picture 2" descr="https://encrypted-tbn1.gstatic.com/images?q=tbn:ANd9GcQXRps2rIYKYTVAEryD2HIcQ7MI8yaPL5EaHhjnQd8KOcIB4KM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71600"/>
            <a:ext cx="3352799" cy="4594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dissolve">
                                      <p:cBhvr>
                                        <p:cTn id="12" dur="500"/>
                                        <p:tgtEl>
                                          <p:spTgt spid="6147">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dissolve">
                                      <p:cBhvr>
                                        <p:cTn id="15" dur="500"/>
                                        <p:tgtEl>
                                          <p:spTgt spid="614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dissolve">
                                      <p:cBhvr>
                                        <p:cTn id="20" dur="500"/>
                                        <p:tgtEl>
                                          <p:spTgt spid="6147">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dissolve">
                                      <p:cBhvr>
                                        <p:cTn id="23" dur="500"/>
                                        <p:tgtEl>
                                          <p:spTgt spid="614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147">
                                            <p:txEl>
                                              <p:pRg st="4" end="4"/>
                                            </p:txEl>
                                          </p:spTgt>
                                        </p:tgtEl>
                                        <p:attrNameLst>
                                          <p:attrName>style.visibility</p:attrName>
                                        </p:attrNameLst>
                                      </p:cBhvr>
                                      <p:to>
                                        <p:strVal val="visible"/>
                                      </p:to>
                                    </p:set>
                                    <p:animEffect transition="in" filter="dissolve">
                                      <p:cBhvr>
                                        <p:cTn id="28" dur="500"/>
                                        <p:tgtEl>
                                          <p:spTgt spid="6147">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Effect transition="in" filter="dissolve">
                                      <p:cBhvr>
                                        <p:cTn id="31" dur="500"/>
                                        <p:tgtEl>
                                          <p:spTgt spid="6147">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147">
                                            <p:txEl>
                                              <p:pRg st="6" end="6"/>
                                            </p:txEl>
                                          </p:spTgt>
                                        </p:tgtEl>
                                        <p:attrNameLst>
                                          <p:attrName>style.visibility</p:attrName>
                                        </p:attrNameLst>
                                      </p:cBhvr>
                                      <p:to>
                                        <p:strVal val="visible"/>
                                      </p:to>
                                    </p:set>
                                    <p:animEffect transition="in" filter="dissolve">
                                      <p:cBhvr>
                                        <p:cTn id="36" dur="500"/>
                                        <p:tgtEl>
                                          <p:spTgt spid="6147">
                                            <p:txEl>
                                              <p:pRg st="6" end="6"/>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Effect transition="in" filter="dissolve">
                                      <p:cBhvr>
                                        <p:cTn id="39"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http://www.ideachampions.com/weblogs/Thinking%20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12800"/>
            <a:ext cx="3236913" cy="5867400"/>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152400" y="76200"/>
            <a:ext cx="3236913" cy="596900"/>
          </a:xfrm>
        </p:spPr>
        <p:txBody>
          <a:bodyPr/>
          <a:lstStyle/>
          <a:p>
            <a:r>
              <a:rPr lang="en-US" altLang="en-US" sz="2400" smtClean="0"/>
              <a:t>What do you think?</a:t>
            </a:r>
          </a:p>
        </p:txBody>
      </p:sp>
      <p:sp>
        <p:nvSpPr>
          <p:cNvPr id="7171" name="Rectangle 3"/>
          <p:cNvSpPr>
            <a:spLocks noGrp="1" noChangeArrowheads="1"/>
          </p:cNvSpPr>
          <p:nvPr>
            <p:ph idx="1"/>
          </p:nvPr>
        </p:nvSpPr>
        <p:spPr>
          <a:xfrm>
            <a:off x="3581400" y="95250"/>
            <a:ext cx="5410200" cy="6280150"/>
          </a:xfrm>
        </p:spPr>
        <p:txBody>
          <a:bodyPr/>
          <a:lstStyle/>
          <a:p>
            <a:pPr>
              <a:lnSpc>
                <a:spcPct val="90000"/>
              </a:lnSpc>
            </a:pPr>
            <a:r>
              <a:rPr lang="en-US" altLang="en-US" dirty="0" smtClean="0"/>
              <a:t>American Company buys  refrigerators from a British Company</a:t>
            </a:r>
          </a:p>
          <a:p>
            <a:pPr>
              <a:lnSpc>
                <a:spcPct val="90000"/>
              </a:lnSpc>
            </a:pPr>
            <a:r>
              <a:rPr lang="en-US" altLang="en-US" dirty="0" smtClean="0">
                <a:solidFill>
                  <a:srgbClr val="00B050"/>
                </a:solidFill>
              </a:rPr>
              <a:t>Current Account </a:t>
            </a:r>
            <a:r>
              <a:rPr lang="en-US" altLang="en-US" dirty="0" smtClean="0"/>
              <a:t>– This is a finished product and therefore not a real asset.</a:t>
            </a:r>
          </a:p>
          <a:p>
            <a:pPr>
              <a:lnSpc>
                <a:spcPct val="90000"/>
              </a:lnSpc>
            </a:pPr>
            <a:r>
              <a:rPr lang="en-US" altLang="en-US" dirty="0" smtClean="0"/>
              <a:t>American Company buys a Japanese computer assembly plant</a:t>
            </a:r>
          </a:p>
          <a:p>
            <a:pPr>
              <a:lnSpc>
                <a:spcPct val="90000"/>
              </a:lnSpc>
            </a:pPr>
            <a:r>
              <a:rPr lang="en-US" altLang="en-US" dirty="0" smtClean="0">
                <a:solidFill>
                  <a:srgbClr val="00B050"/>
                </a:solidFill>
              </a:rPr>
              <a:t>Capital Account </a:t>
            </a:r>
            <a:r>
              <a:rPr lang="en-US" altLang="en-US" dirty="0" smtClean="0"/>
              <a:t>because they are buying ownership of a company which is a real asset.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dissolve">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dissolve">
                                      <p:cBhvr>
                                        <p:cTn id="22" dur="5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dissolve">
                                      <p:cBhvr>
                                        <p:cTn id="2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5600" y="152400"/>
            <a:ext cx="8229600" cy="533400"/>
          </a:xfrm>
        </p:spPr>
        <p:txBody>
          <a:bodyPr/>
          <a:lstStyle/>
          <a:p>
            <a:r>
              <a:rPr lang="en-US" altLang="en-US" smtClean="0"/>
              <a:t>Capital or Current Account</a:t>
            </a:r>
          </a:p>
        </p:txBody>
      </p:sp>
      <p:sp>
        <p:nvSpPr>
          <p:cNvPr id="4099" name="Rectangle 3"/>
          <p:cNvSpPr>
            <a:spLocks noGrp="1" noChangeArrowheads="1"/>
          </p:cNvSpPr>
          <p:nvPr>
            <p:ph sz="half" idx="1"/>
          </p:nvPr>
        </p:nvSpPr>
        <p:spPr>
          <a:xfrm>
            <a:off x="228600" y="838200"/>
            <a:ext cx="4800600" cy="5867400"/>
          </a:xfrm>
        </p:spPr>
        <p:txBody>
          <a:bodyPr/>
          <a:lstStyle/>
          <a:p>
            <a:r>
              <a:rPr lang="en-US" altLang="en-US" dirty="0" smtClean="0"/>
              <a:t>American Citizen buys a hotel in Germany</a:t>
            </a:r>
          </a:p>
          <a:p>
            <a:r>
              <a:rPr lang="en-US" altLang="en-US" dirty="0" smtClean="0">
                <a:solidFill>
                  <a:srgbClr val="00B050"/>
                </a:solidFill>
              </a:rPr>
              <a:t>Capital Account </a:t>
            </a:r>
            <a:r>
              <a:rPr lang="en-US" altLang="en-US" dirty="0" smtClean="0"/>
              <a:t>because they are buying ownership</a:t>
            </a:r>
          </a:p>
          <a:p>
            <a:r>
              <a:rPr lang="en-US" altLang="en-US" dirty="0" smtClean="0"/>
              <a:t>American citizen buys a German Government Bond</a:t>
            </a:r>
          </a:p>
          <a:p>
            <a:r>
              <a:rPr lang="en-US" altLang="en-US" dirty="0" smtClean="0">
                <a:solidFill>
                  <a:srgbClr val="00B050"/>
                </a:solidFill>
              </a:rPr>
              <a:t>Capital Account</a:t>
            </a:r>
          </a:p>
          <a:p>
            <a:r>
              <a:rPr lang="en-US" altLang="en-US" dirty="0" smtClean="0"/>
              <a:t>Interest payment on the bond </a:t>
            </a:r>
          </a:p>
          <a:p>
            <a:r>
              <a:rPr lang="en-US" altLang="en-US" dirty="0" smtClean="0">
                <a:solidFill>
                  <a:srgbClr val="00B050"/>
                </a:solidFill>
              </a:rPr>
              <a:t>Current Account</a:t>
            </a:r>
          </a:p>
        </p:txBody>
      </p:sp>
      <p:pic>
        <p:nvPicPr>
          <p:cNvPr id="3074" name="Picture 2" descr="http://4.bp.blogspot.com/-keruwqPKh3g/TeC6xugehHI/AAAAAAAAABo/JMv_q_dxx7E/s1600/Balance+of+Payments+in+Econom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6576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5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dissolve">
                                      <p:cBhvr>
                                        <p:cTn id="17" dur="5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dissolve">
                                      <p:cBhvr>
                                        <p:cTn id="22" dur="500"/>
                                        <p:tgtEl>
                                          <p:spTgt spid="409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9">
                                            <p:txEl>
                                              <p:pRg st="3" end="3"/>
                                            </p:txEl>
                                          </p:spTgt>
                                        </p:tgtEl>
                                        <p:attrNameLst>
                                          <p:attrName>style.visibility</p:attrName>
                                        </p:attrNameLst>
                                      </p:cBhvr>
                                      <p:to>
                                        <p:strVal val="visible"/>
                                      </p:to>
                                    </p:set>
                                    <p:animEffect transition="in" filter="dissolve">
                                      <p:cBhvr>
                                        <p:cTn id="27" dur="500"/>
                                        <p:tgtEl>
                                          <p:spTgt spid="409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9">
                                            <p:txEl>
                                              <p:pRg st="4" end="4"/>
                                            </p:txEl>
                                          </p:spTgt>
                                        </p:tgtEl>
                                        <p:attrNameLst>
                                          <p:attrName>style.visibility</p:attrName>
                                        </p:attrNameLst>
                                      </p:cBhvr>
                                      <p:to>
                                        <p:strVal val="visible"/>
                                      </p:to>
                                    </p:set>
                                    <p:animEffect transition="in" filter="dissolve">
                                      <p:cBhvr>
                                        <p:cTn id="32" dur="500"/>
                                        <p:tgtEl>
                                          <p:spTgt spid="409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Effect transition="in" filter="dissolve">
                                      <p:cBhvr>
                                        <p:cTn id="3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04800"/>
            <a:ext cx="8229600" cy="533400"/>
          </a:xfrm>
        </p:spPr>
        <p:txBody>
          <a:bodyPr/>
          <a:lstStyle/>
          <a:p>
            <a:r>
              <a:rPr lang="en-US" dirty="0" smtClean="0"/>
              <a:t>Test Your Knowledge, Boo!</a:t>
            </a:r>
            <a:endParaRPr lang="en-US" dirty="0"/>
          </a:p>
        </p:txBody>
      </p:sp>
      <p:sp>
        <p:nvSpPr>
          <p:cNvPr id="6" name="Content Placeholder 5"/>
          <p:cNvSpPr>
            <a:spLocks noGrp="1"/>
          </p:cNvSpPr>
          <p:nvPr>
            <p:ph idx="1"/>
          </p:nvPr>
        </p:nvSpPr>
        <p:spPr>
          <a:xfrm>
            <a:off x="381000" y="1143000"/>
            <a:ext cx="8229600" cy="5051425"/>
          </a:xfrm>
        </p:spPr>
        <p:txBody>
          <a:bodyPr/>
          <a:lstStyle/>
          <a:p>
            <a:r>
              <a:rPr lang="en-US" sz="2200" b="0" dirty="0"/>
              <a:t>Balance of payments accounts record all of a country’s international transactions during a year.</a:t>
            </a:r>
          </a:p>
          <a:p>
            <a:pPr>
              <a:buNone/>
            </a:pPr>
            <a:r>
              <a:rPr lang="en-US" sz="2200" b="0" dirty="0"/>
              <a:t>(a) Two major subaccounts in the balance of payments accounts are the current account and the capital </a:t>
            </a:r>
            <a:r>
              <a:rPr lang="en-US" sz="2200" b="0" dirty="0" smtClean="0"/>
              <a:t>account. In </a:t>
            </a:r>
            <a:r>
              <a:rPr lang="en-US" sz="2200" b="0" dirty="0"/>
              <a:t>which of these subaccounts will each of the following transactions be recorded?</a:t>
            </a:r>
          </a:p>
          <a:p>
            <a:pPr>
              <a:buNone/>
            </a:pPr>
            <a:r>
              <a:rPr lang="en-US" sz="2200" b="0" dirty="0" smtClean="0"/>
              <a:t>	(</a:t>
            </a:r>
            <a:r>
              <a:rPr lang="en-US" sz="2200" b="0" dirty="0" err="1"/>
              <a:t>i</a:t>
            </a:r>
            <a:r>
              <a:rPr lang="en-US" sz="2200" b="0" dirty="0"/>
              <a:t>) A United States resident buys </a:t>
            </a:r>
            <a:r>
              <a:rPr lang="en-US" sz="2200" b="0" dirty="0" smtClean="0"/>
              <a:t>oranges </a:t>
            </a:r>
            <a:r>
              <a:rPr lang="en-US" sz="2200" b="0" dirty="0"/>
              <a:t>from </a:t>
            </a:r>
            <a:r>
              <a:rPr lang="en-US" sz="2200" b="0" dirty="0" smtClean="0"/>
              <a:t>Brazil.</a:t>
            </a:r>
            <a:endParaRPr lang="en-US" sz="2200" b="0" dirty="0"/>
          </a:p>
          <a:p>
            <a:pPr>
              <a:buNone/>
            </a:pPr>
            <a:r>
              <a:rPr lang="en-US" sz="2200" b="0" dirty="0" smtClean="0"/>
              <a:t>	(</a:t>
            </a:r>
            <a:r>
              <a:rPr lang="en-US" sz="2200" b="0" dirty="0"/>
              <a:t>ii) A United States manufacturer buys </a:t>
            </a:r>
            <a:r>
              <a:rPr lang="en-US" sz="2200" b="0" dirty="0" smtClean="0"/>
              <a:t>automated car 	manufacturing equipment from Germany.</a:t>
            </a:r>
            <a:endParaRPr lang="en-US" sz="2200" b="0" dirty="0"/>
          </a:p>
          <a:p>
            <a:pPr>
              <a:buNone/>
            </a:pPr>
            <a:r>
              <a:rPr lang="en-US" sz="2200" b="0" dirty="0"/>
              <a:t>(b) How would an increase in the real income in the United States affect the United States current </a:t>
            </a:r>
            <a:r>
              <a:rPr lang="en-US" sz="2200" b="0" dirty="0" smtClean="0"/>
              <a:t>account balance</a:t>
            </a:r>
            <a:r>
              <a:rPr lang="en-US" sz="2200" b="0" dirty="0"/>
              <a:t>? Explain.</a:t>
            </a:r>
          </a:p>
        </p:txBody>
      </p:sp>
    </p:spTree>
    <p:extLst>
      <p:ext uri="{BB962C8B-B14F-4D97-AF65-F5344CB8AC3E}">
        <p14:creationId xmlns:p14="http://schemas.microsoft.com/office/powerpoint/2010/main" val="73751331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33400"/>
          </a:xfrm>
        </p:spPr>
        <p:txBody>
          <a:bodyPr/>
          <a:lstStyle/>
          <a:p>
            <a:r>
              <a:rPr lang="en-US" dirty="0" smtClean="0"/>
              <a:t>What you </a:t>
            </a:r>
            <a:r>
              <a:rPr lang="en-US" dirty="0" err="1" smtClean="0"/>
              <a:t>thinkin</a:t>
            </a:r>
            <a:r>
              <a:rPr lang="en-US" dirty="0" smtClean="0"/>
              <a:t>’ son? </a:t>
            </a:r>
            <a:endParaRPr lang="en-US" dirty="0"/>
          </a:p>
        </p:txBody>
      </p:sp>
      <p:sp>
        <p:nvSpPr>
          <p:cNvPr id="3" name="Content Placeholder 2"/>
          <p:cNvSpPr>
            <a:spLocks noGrp="1"/>
          </p:cNvSpPr>
          <p:nvPr>
            <p:ph idx="1"/>
          </p:nvPr>
        </p:nvSpPr>
        <p:spPr>
          <a:xfrm>
            <a:off x="292100" y="990600"/>
            <a:ext cx="8229600" cy="4289425"/>
          </a:xfrm>
        </p:spPr>
        <p:txBody>
          <a:bodyPr/>
          <a:lstStyle/>
          <a:p>
            <a:r>
              <a:rPr lang="en-US" sz="2400" b="0" dirty="0"/>
              <a:t>Suppose that </a:t>
            </a:r>
            <a:r>
              <a:rPr lang="en-US" sz="2400" b="0" dirty="0" smtClean="0"/>
              <a:t>Belgium increases </a:t>
            </a:r>
            <a:r>
              <a:rPr lang="en-US" sz="2400" b="0" dirty="0"/>
              <a:t>its tariff rates on all of its imports of automobiles from abroad.</a:t>
            </a:r>
          </a:p>
          <a:p>
            <a:pPr>
              <a:buNone/>
            </a:pPr>
            <a:r>
              <a:rPr lang="en-US" sz="2400" b="0" dirty="0" smtClean="0"/>
              <a:t>(a) </a:t>
            </a:r>
            <a:r>
              <a:rPr lang="en-US" sz="2400" b="0" dirty="0"/>
              <a:t>How would the </a:t>
            </a:r>
            <a:r>
              <a:rPr lang="en-US" sz="2400" b="0" dirty="0" smtClean="0"/>
              <a:t>increase </a:t>
            </a:r>
            <a:r>
              <a:rPr lang="en-US" sz="2400" b="0" dirty="0"/>
              <a:t>in the tariff rates affect each of the following in </a:t>
            </a:r>
            <a:r>
              <a:rPr lang="en-US" sz="2400" b="0" dirty="0" smtClean="0"/>
              <a:t>Belgium?</a:t>
            </a:r>
            <a:endParaRPr lang="en-US" sz="2400" b="0" dirty="0"/>
          </a:p>
          <a:p>
            <a:pPr>
              <a:buNone/>
            </a:pPr>
            <a:r>
              <a:rPr lang="en-US" sz="2400" b="0" dirty="0" smtClean="0"/>
              <a:t>	(</a:t>
            </a:r>
            <a:r>
              <a:rPr lang="en-US" sz="2400" b="0" dirty="0" err="1"/>
              <a:t>i</a:t>
            </a:r>
            <a:r>
              <a:rPr lang="en-US" sz="2400" b="0" dirty="0"/>
              <a:t>) Current account balance. Explain.</a:t>
            </a:r>
          </a:p>
          <a:p>
            <a:pPr>
              <a:buNone/>
            </a:pPr>
            <a:r>
              <a:rPr lang="en-US" sz="2400" b="0" dirty="0" smtClean="0"/>
              <a:t>	(</a:t>
            </a:r>
            <a:r>
              <a:rPr lang="en-US" sz="2400" b="0" dirty="0"/>
              <a:t>ii) Capital account balance</a:t>
            </a:r>
          </a:p>
          <a:p>
            <a:pPr>
              <a:buNone/>
            </a:pPr>
            <a:r>
              <a:rPr lang="en-US" sz="2400" b="0" dirty="0"/>
              <a:t>(c) Given the change in </a:t>
            </a:r>
            <a:r>
              <a:rPr lang="en-US" sz="2400" b="0" dirty="0" smtClean="0"/>
              <a:t>Belgium’s </a:t>
            </a:r>
            <a:r>
              <a:rPr lang="en-US" sz="2400" b="0" dirty="0"/>
              <a:t>current account in part (b)(i), what will happen to the aggregate demand </a:t>
            </a:r>
            <a:r>
              <a:rPr lang="en-US" sz="2400" b="0" dirty="0" smtClean="0"/>
              <a:t>in Belgium? Explain. </a:t>
            </a:r>
            <a:endParaRPr lang="en-US" sz="2400" b="0" dirty="0"/>
          </a:p>
        </p:txBody>
      </p:sp>
    </p:spTree>
    <p:extLst>
      <p:ext uri="{BB962C8B-B14F-4D97-AF65-F5344CB8AC3E}">
        <p14:creationId xmlns:p14="http://schemas.microsoft.com/office/powerpoint/2010/main" val="332818233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81000" y="76200"/>
            <a:ext cx="8229600" cy="533400"/>
          </a:xfrm>
        </p:spPr>
        <p:txBody>
          <a:bodyPr/>
          <a:lstStyle/>
          <a:p>
            <a:pPr eaLnBrk="1" hangingPunct="1"/>
            <a:r>
              <a:rPr lang="en-US" altLang="en-US" smtClean="0"/>
              <a:t>33.2  THE EXCHANGE RATE</a:t>
            </a:r>
            <a:endParaRPr lang="en-CA" altLang="en-US" smtClean="0"/>
          </a:p>
        </p:txBody>
      </p:sp>
      <p:sp>
        <p:nvSpPr>
          <p:cNvPr id="792581" name="Rectangle 5"/>
          <p:cNvSpPr>
            <a:spLocks noGrp="1" noChangeArrowheads="1"/>
          </p:cNvSpPr>
          <p:nvPr>
            <p:ph type="body" idx="1"/>
          </p:nvPr>
        </p:nvSpPr>
        <p:spPr>
          <a:xfrm>
            <a:off x="228600" y="762000"/>
            <a:ext cx="8763000" cy="5791200"/>
          </a:xfrm>
        </p:spPr>
        <p:txBody>
          <a:bodyPr/>
          <a:lstStyle/>
          <a:p>
            <a:pPr lvl="1" eaLnBrk="1" hangingPunct="1"/>
            <a:r>
              <a:rPr lang="en-US" altLang="en-US" sz="2600" b="1" noProof="1" smtClean="0">
                <a:solidFill>
                  <a:srgbClr val="FF0000"/>
                </a:solidFill>
              </a:rPr>
              <a:t>Foreign exchange market</a:t>
            </a:r>
            <a:r>
              <a:rPr lang="en-US" altLang="en-US" sz="2600" b="1" dirty="0" smtClean="0">
                <a:solidFill>
                  <a:srgbClr val="FF0000"/>
                </a:solidFill>
              </a:rPr>
              <a:t> </a:t>
            </a:r>
            <a:r>
              <a:rPr lang="en-US" altLang="en-US" dirty="0" smtClean="0"/>
              <a:t>is the market in which the currency of one country is exchanged for the currency of another. This is often referred to as “FOREX”.</a:t>
            </a:r>
          </a:p>
          <a:p>
            <a:pPr lvl="1" eaLnBrk="1" hangingPunct="1"/>
            <a:r>
              <a:rPr lang="en-US" altLang="en-US" noProof="1" smtClean="0"/>
              <a:t>The</a:t>
            </a:r>
            <a:r>
              <a:rPr lang="en-US" altLang="en-US" dirty="0" smtClean="0"/>
              <a:t> foreign exchange</a:t>
            </a:r>
            <a:r>
              <a:rPr lang="en-US" altLang="en-US" noProof="1" smtClean="0"/>
              <a:t> market is made up of importers and exporters, banks, and specialist dealers who buy and sell currencies.</a:t>
            </a:r>
          </a:p>
          <a:p>
            <a:pPr lvl="1" eaLnBrk="1" hangingPunct="1"/>
            <a:r>
              <a:rPr lang="en-US" altLang="en-US" sz="2600" b="1" noProof="1" smtClean="0">
                <a:solidFill>
                  <a:srgbClr val="FF0000"/>
                </a:solidFill>
              </a:rPr>
              <a:t>Foreign exchange rate</a:t>
            </a:r>
            <a:r>
              <a:rPr lang="en-US" altLang="en-US" sz="2600" b="1" dirty="0" smtClean="0">
                <a:solidFill>
                  <a:srgbClr val="FF0000"/>
                </a:solidFill>
              </a:rPr>
              <a:t> </a:t>
            </a:r>
            <a:r>
              <a:rPr lang="en-US" altLang="en-US" dirty="0" smtClean="0"/>
              <a:t>is t</a:t>
            </a:r>
            <a:r>
              <a:rPr lang="en-US" altLang="en-US" noProof="1" smtClean="0"/>
              <a:t>he price at which one currency exchanges for another.</a:t>
            </a:r>
          </a:p>
          <a:p>
            <a:pPr lvl="1" eaLnBrk="1" hangingPunct="1"/>
            <a:r>
              <a:rPr lang="en-AU" altLang="en-US" sz="1800" dirty="0" smtClean="0"/>
              <a:t>**A lot of silly ideas about the exchange rate find their way into the popular media. The most notable one is that the strength of a nation’s currency on the foreign exchange market is somehow a sign of the nation’s overall strength. </a:t>
            </a:r>
            <a:r>
              <a:rPr lang="en-AU" altLang="en-US" sz="1800" b="1" i="1" dirty="0" smtClean="0">
                <a:solidFill>
                  <a:srgbClr val="00B050"/>
                </a:solidFill>
              </a:rPr>
              <a:t>The exchange rate is just a price</a:t>
            </a:r>
            <a:r>
              <a:rPr lang="en-AU" altLang="en-US" sz="1800" dirty="0" smtClean="0"/>
              <a:t>. And it is the relative price of two currencies that ultimately depends on the price levels in two countries. </a:t>
            </a:r>
            <a:r>
              <a:rPr lang="en-AU" altLang="en-US" sz="1800" b="1" i="1" dirty="0" smtClean="0">
                <a:solidFill>
                  <a:srgbClr val="00B050"/>
                </a:solidFill>
              </a:rPr>
              <a:t>A downward trend in an exchange rate means that a country is experiencing more rapid inflation that another country</a:t>
            </a:r>
            <a:r>
              <a:rPr lang="en-AU" altLang="en-US" sz="1800" dirty="0" smtClean="0"/>
              <a:t>. That is all. The exchange rate trend tells us nothing—absolutely nothing—about productivity and real income growth in the two countries.</a:t>
            </a:r>
            <a:r>
              <a:rPr lang="en-GB" altLang="en-US" sz="1800" dirty="0" smtClean="0"/>
              <a:t> </a:t>
            </a:r>
            <a:endParaRPr lang="en-US" altLang="en-US" dirty="0" smtClean="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92581">
                                            <p:txEl>
                                              <p:pRg st="0" end="0"/>
                                            </p:txEl>
                                          </p:spTgt>
                                        </p:tgtEl>
                                        <p:attrNameLst>
                                          <p:attrName>style.visibility</p:attrName>
                                        </p:attrNameLst>
                                      </p:cBhvr>
                                      <p:to>
                                        <p:strVal val="visible"/>
                                      </p:to>
                                    </p:set>
                                    <p:animEffect transition="in" filter="wipe(left)">
                                      <p:cBhvr>
                                        <p:cTn id="7" dur="500"/>
                                        <p:tgtEl>
                                          <p:spTgt spid="7925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2581">
                                            <p:txEl>
                                              <p:pRg st="1" end="1"/>
                                            </p:txEl>
                                          </p:spTgt>
                                        </p:tgtEl>
                                        <p:attrNameLst>
                                          <p:attrName>style.visibility</p:attrName>
                                        </p:attrNameLst>
                                      </p:cBhvr>
                                      <p:to>
                                        <p:strVal val="visible"/>
                                      </p:to>
                                    </p:set>
                                    <p:animEffect transition="in" filter="wipe(left)">
                                      <p:cBhvr>
                                        <p:cTn id="12" dur="500"/>
                                        <p:tgtEl>
                                          <p:spTgt spid="7925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2581">
                                            <p:txEl>
                                              <p:pRg st="2" end="2"/>
                                            </p:txEl>
                                          </p:spTgt>
                                        </p:tgtEl>
                                        <p:attrNameLst>
                                          <p:attrName>style.visibility</p:attrName>
                                        </p:attrNameLst>
                                      </p:cBhvr>
                                      <p:to>
                                        <p:strVal val="visible"/>
                                      </p:to>
                                    </p:set>
                                    <p:animEffect transition="in" filter="wipe(left)">
                                      <p:cBhvr>
                                        <p:cTn id="17" dur="500"/>
                                        <p:tgtEl>
                                          <p:spTgt spid="7925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92581">
                                            <p:txEl>
                                              <p:pRg st="3" end="3"/>
                                            </p:txEl>
                                          </p:spTgt>
                                        </p:tgtEl>
                                        <p:attrNameLst>
                                          <p:attrName>style.visibility</p:attrName>
                                        </p:attrNameLst>
                                      </p:cBhvr>
                                      <p:to>
                                        <p:strVal val="visible"/>
                                      </p:to>
                                    </p:set>
                                    <p:animEffect transition="in" filter="wipe(left)">
                                      <p:cBhvr>
                                        <p:cTn id="22" dur="500"/>
                                        <p:tgtEl>
                                          <p:spTgt spid="7925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1"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228600" y="152400"/>
            <a:ext cx="8229600" cy="533400"/>
          </a:xfrm>
        </p:spPr>
        <p:txBody>
          <a:bodyPr/>
          <a:lstStyle/>
          <a:p>
            <a:pPr eaLnBrk="1" hangingPunct="1"/>
            <a:r>
              <a:rPr lang="en-US" altLang="en-US" dirty="0" smtClean="0"/>
              <a:t>THE EXCHANGE RATE</a:t>
            </a:r>
            <a:endParaRPr lang="en-CA" altLang="en-US" dirty="0" smtClean="0"/>
          </a:p>
        </p:txBody>
      </p:sp>
      <p:sp>
        <p:nvSpPr>
          <p:cNvPr id="859139" name="Rectangle 1027"/>
          <p:cNvSpPr>
            <a:spLocks noGrp="1" noChangeArrowheads="1"/>
          </p:cNvSpPr>
          <p:nvPr>
            <p:ph type="body" idx="1"/>
          </p:nvPr>
        </p:nvSpPr>
        <p:spPr>
          <a:xfrm>
            <a:off x="304800" y="990600"/>
            <a:ext cx="8458200" cy="4648200"/>
          </a:xfrm>
        </p:spPr>
        <p:txBody>
          <a:bodyPr/>
          <a:lstStyle/>
          <a:p>
            <a:pPr lvl="1" eaLnBrk="1" hangingPunct="1"/>
            <a:r>
              <a:rPr lang="en-US" altLang="en-US" sz="2600" b="1" noProof="1" smtClean="0">
                <a:solidFill>
                  <a:srgbClr val="FF0000"/>
                </a:solidFill>
              </a:rPr>
              <a:t>Currency </a:t>
            </a:r>
            <a:r>
              <a:rPr lang="en-US" altLang="en-US" sz="2600" b="1" dirty="0" err="1" smtClean="0">
                <a:solidFill>
                  <a:srgbClr val="FF0000"/>
                </a:solidFill>
              </a:rPr>
              <a:t>ap</a:t>
            </a:r>
            <a:r>
              <a:rPr lang="en-US" altLang="en-US" sz="2600" b="1" noProof="1" smtClean="0">
                <a:solidFill>
                  <a:srgbClr val="FF0000"/>
                </a:solidFill>
              </a:rPr>
              <a:t>preciation</a:t>
            </a:r>
            <a:r>
              <a:rPr lang="en-US" altLang="en-US" sz="2600" b="1" dirty="0" smtClean="0">
                <a:solidFill>
                  <a:srgbClr val="FF0000"/>
                </a:solidFill>
              </a:rPr>
              <a:t> </a:t>
            </a:r>
            <a:r>
              <a:rPr lang="en-US" altLang="en-US" dirty="0" smtClean="0"/>
              <a:t>is t</a:t>
            </a:r>
            <a:r>
              <a:rPr lang="en-US" altLang="en-US" noProof="1" smtClean="0"/>
              <a:t>he </a:t>
            </a:r>
            <a:r>
              <a:rPr lang="en-US" altLang="en-US" dirty="0" smtClean="0"/>
              <a:t>rise</a:t>
            </a:r>
            <a:r>
              <a:rPr lang="en-US" altLang="en-US" noProof="1" smtClean="0"/>
              <a:t> in the value of one currency in terms of another currency.</a:t>
            </a:r>
            <a:endParaRPr lang="en-US" altLang="en-US" dirty="0" smtClean="0"/>
          </a:p>
          <a:p>
            <a:pPr lvl="1" eaLnBrk="1" hangingPunct="1"/>
            <a:r>
              <a:rPr lang="en-US" altLang="en-US" dirty="0" smtClean="0"/>
              <a:t>For example, when the dollar rose from 86 euro cents in 1999 to 1.17 euros in 2001, the dollar appreciated by </a:t>
            </a:r>
            <a:br>
              <a:rPr lang="en-US" altLang="en-US" dirty="0" smtClean="0"/>
            </a:br>
            <a:r>
              <a:rPr lang="en-US" altLang="en-US" dirty="0" smtClean="0"/>
              <a:t>36 percent.</a:t>
            </a:r>
          </a:p>
          <a:p>
            <a:pPr lvl="1" eaLnBrk="1" hangingPunct="1"/>
            <a:r>
              <a:rPr lang="en-US" altLang="en-US" sz="2600" b="1" noProof="1" smtClean="0">
                <a:solidFill>
                  <a:srgbClr val="FF0000"/>
                </a:solidFill>
              </a:rPr>
              <a:t>Currency depreciation</a:t>
            </a:r>
            <a:r>
              <a:rPr lang="en-US" altLang="en-US" sz="2600" b="1" dirty="0" smtClean="0">
                <a:solidFill>
                  <a:srgbClr val="FF0000"/>
                </a:solidFill>
              </a:rPr>
              <a:t> </a:t>
            </a:r>
            <a:r>
              <a:rPr lang="en-US" altLang="en-US" dirty="0" smtClean="0"/>
              <a:t>is t</a:t>
            </a:r>
            <a:r>
              <a:rPr lang="en-US" altLang="en-US" noProof="1" smtClean="0"/>
              <a:t>he fall in the value of one currency in terms of another currency.</a:t>
            </a:r>
            <a:endParaRPr lang="en-US" altLang="en-US" dirty="0" smtClean="0"/>
          </a:p>
          <a:p>
            <a:pPr lvl="1" eaLnBrk="1" hangingPunct="1"/>
            <a:r>
              <a:rPr lang="en-US" altLang="en-US" dirty="0" smtClean="0"/>
              <a:t>For example, when the dollar fell from 1.17 euros in 2001 to 0.68 euros in 2009, the dollar depreciated by </a:t>
            </a:r>
            <a:br>
              <a:rPr lang="en-US" altLang="en-US" dirty="0" smtClean="0"/>
            </a:br>
            <a:r>
              <a:rPr lang="en-US" altLang="en-US" dirty="0" smtClean="0"/>
              <a:t>42 percent.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9139">
                                            <p:txEl>
                                              <p:pRg st="1" end="1"/>
                                            </p:txEl>
                                          </p:spTgt>
                                        </p:tgtEl>
                                        <p:attrNameLst>
                                          <p:attrName>style.visibility</p:attrName>
                                        </p:attrNameLst>
                                      </p:cBhvr>
                                      <p:to>
                                        <p:strVal val="visible"/>
                                      </p:to>
                                    </p:set>
                                    <p:animEffect transition="in" filter="wipe(left)">
                                      <p:cBhvr>
                                        <p:cTn id="7" dur="500"/>
                                        <p:tgtEl>
                                          <p:spTgt spid="8591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9139">
                                            <p:txEl>
                                              <p:pRg st="2" end="2"/>
                                            </p:txEl>
                                          </p:spTgt>
                                        </p:tgtEl>
                                        <p:attrNameLst>
                                          <p:attrName>style.visibility</p:attrName>
                                        </p:attrNameLst>
                                      </p:cBhvr>
                                      <p:to>
                                        <p:strVal val="visible"/>
                                      </p:to>
                                    </p:set>
                                    <p:animEffect transition="in" filter="wipe(left)">
                                      <p:cBhvr>
                                        <p:cTn id="12" dur="500"/>
                                        <p:tgtEl>
                                          <p:spTgt spid="8591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9139">
                                            <p:txEl>
                                              <p:pRg st="3" end="3"/>
                                            </p:txEl>
                                          </p:spTgt>
                                        </p:tgtEl>
                                        <p:attrNameLst>
                                          <p:attrName>style.visibility</p:attrName>
                                        </p:attrNameLst>
                                      </p:cBhvr>
                                      <p:to>
                                        <p:strVal val="visible"/>
                                      </p:to>
                                    </p:set>
                                    <p:animEffect transition="in" filter="wipe(left)">
                                      <p:cBhvr>
                                        <p:cTn id="17" dur="500"/>
                                        <p:tgtEl>
                                          <p:spTgt spid="8591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368300" y="152400"/>
            <a:ext cx="8229600" cy="533400"/>
          </a:xfrm>
        </p:spPr>
        <p:txBody>
          <a:bodyPr/>
          <a:lstStyle/>
          <a:p>
            <a:pPr eaLnBrk="1" hangingPunct="1"/>
            <a:r>
              <a:rPr lang="en-US" altLang="en-US" smtClean="0"/>
              <a:t>33.2  THE EXCHANGE RATE</a:t>
            </a:r>
            <a:endParaRPr lang="en-CA" altLang="en-US" smtClean="0"/>
          </a:p>
        </p:txBody>
      </p:sp>
      <p:sp>
        <p:nvSpPr>
          <p:cNvPr id="799749" name="Rectangle 5"/>
          <p:cNvSpPr>
            <a:spLocks noGrp="1" noChangeArrowheads="1"/>
          </p:cNvSpPr>
          <p:nvPr>
            <p:ph type="body" idx="1"/>
          </p:nvPr>
        </p:nvSpPr>
        <p:spPr>
          <a:xfrm>
            <a:off x="381000" y="685800"/>
            <a:ext cx="8229600" cy="5508625"/>
          </a:xfrm>
        </p:spPr>
        <p:txBody>
          <a:bodyPr/>
          <a:lstStyle/>
          <a:p>
            <a:pPr eaLnBrk="1" hangingPunct="1"/>
            <a:r>
              <a:rPr lang="en-US" altLang="en-US" noProof="1" smtClean="0"/>
              <a:t>The Law of Demand for Foreign Exchange </a:t>
            </a:r>
          </a:p>
          <a:p>
            <a:pPr lvl="1" eaLnBrk="1" hangingPunct="1"/>
            <a:r>
              <a:rPr lang="en-US" altLang="en-US" dirty="0" smtClean="0"/>
              <a:t>Other things remaining the same, </a:t>
            </a:r>
            <a:r>
              <a:rPr lang="en-US" altLang="en-US" b="1" dirty="0" smtClean="0">
                <a:solidFill>
                  <a:srgbClr val="00B050"/>
                </a:solidFill>
              </a:rPr>
              <a:t>the higher the exchange rate, the smaller is the quantity of dollars demanded</a:t>
            </a:r>
            <a:r>
              <a:rPr lang="en-US" altLang="en-US" dirty="0" smtClean="0"/>
              <a:t>. Adverse relationship between exchange rate and </a:t>
            </a:r>
            <a:r>
              <a:rPr lang="en-US" altLang="en-US" dirty="0" err="1" smtClean="0"/>
              <a:t>Qd</a:t>
            </a:r>
            <a:r>
              <a:rPr lang="en-US" altLang="en-US" dirty="0" smtClean="0"/>
              <a:t> of dollars.</a:t>
            </a:r>
            <a:endParaRPr lang="en-US" altLang="en-US" b="1" noProof="1" smtClean="0">
              <a:solidFill>
                <a:srgbClr val="00468F"/>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1600200"/>
            <a:ext cx="3429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400" b="0">
                <a:solidFill>
                  <a:schemeClr val="tx1"/>
                </a:solidFill>
              </a:rPr>
              <a:t>Figure 33.1 shows the demand for dollars.</a:t>
            </a:r>
          </a:p>
        </p:txBody>
      </p:sp>
      <p:sp>
        <p:nvSpPr>
          <p:cNvPr id="802820" name="Text Box 4"/>
          <p:cNvSpPr txBox="1">
            <a:spLocks noChangeArrowheads="1"/>
          </p:cNvSpPr>
          <p:nvPr/>
        </p:nvSpPr>
        <p:spPr bwMode="auto">
          <a:xfrm>
            <a:off x="228600" y="4419600"/>
            <a:ext cx="3962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000">
                <a:solidFill>
                  <a:schemeClr val="tx1"/>
                </a:solidFill>
              </a:rPr>
              <a:t>2.</a:t>
            </a:r>
            <a:r>
              <a:rPr lang="en-US" altLang="en-US" sz="2000" b="0">
                <a:solidFill>
                  <a:srgbClr val="FFFFFF"/>
                </a:solidFill>
              </a:rPr>
              <a:t> </a:t>
            </a:r>
            <a:r>
              <a:rPr lang="en-US" altLang="en-US" sz="2400" b="0">
                <a:solidFill>
                  <a:srgbClr val="000000"/>
                </a:solidFill>
              </a:rPr>
              <a:t>If the exchange rate falls, the quantity of dollars demanded increases along the demand curve for dollars.</a:t>
            </a:r>
          </a:p>
        </p:txBody>
      </p:sp>
      <p:sp>
        <p:nvSpPr>
          <p:cNvPr id="802821" name="Text Box 5"/>
          <p:cNvSpPr txBox="1">
            <a:spLocks noChangeArrowheads="1"/>
          </p:cNvSpPr>
          <p:nvPr/>
        </p:nvSpPr>
        <p:spPr bwMode="auto">
          <a:xfrm>
            <a:off x="228600" y="2438400"/>
            <a:ext cx="3962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000">
                <a:solidFill>
                  <a:srgbClr val="000000"/>
                </a:solidFill>
              </a:rPr>
              <a:t>1. </a:t>
            </a:r>
            <a:r>
              <a:rPr lang="en-US" altLang="en-US" sz="2400" b="0">
                <a:solidFill>
                  <a:srgbClr val="000000"/>
                </a:solidFill>
              </a:rPr>
              <a:t>If the exchange rate rises, the quantity of dollars demanded decreases along the demand curve for dollars.</a:t>
            </a:r>
            <a:endParaRPr lang="en-US" altLang="en-US" sz="2400" b="0">
              <a:solidFill>
                <a:srgbClr val="1566B0"/>
              </a:solidFill>
            </a:endParaRPr>
          </a:p>
        </p:txBody>
      </p:sp>
      <p:sp>
        <p:nvSpPr>
          <p:cNvPr id="19461" name="Rectangle 12"/>
          <p:cNvSpPr>
            <a:spLocks noGrp="1" noChangeArrowheads="1"/>
          </p:cNvSpPr>
          <p:nvPr>
            <p:ph type="title"/>
          </p:nvPr>
        </p:nvSpPr>
        <p:spPr/>
        <p:txBody>
          <a:bodyPr/>
          <a:lstStyle/>
          <a:p>
            <a:pPr eaLnBrk="1" hangingPunct="1"/>
            <a:r>
              <a:rPr lang="en-US" altLang="en-US" smtClean="0"/>
              <a:t>33.2  THE EXCHANGE RATE</a:t>
            </a:r>
          </a:p>
        </p:txBody>
      </p:sp>
      <p:pic>
        <p:nvPicPr>
          <p:cNvPr id="19462" name="Picture 10" descr="fig3301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3301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3301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3301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2821"/>
                                        </p:tgtEl>
                                        <p:attrNameLst>
                                          <p:attrName>style.visibility</p:attrName>
                                        </p:attrNameLst>
                                      </p:cBhvr>
                                      <p:to>
                                        <p:strVal val="visible"/>
                                      </p:to>
                                    </p:set>
                                    <p:animEffect transition="in" filter="wipe(left)">
                                      <p:cBhvr>
                                        <p:cTn id="7" dur="500"/>
                                        <p:tgtEl>
                                          <p:spTgt spid="80282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nodeType="afterGroup">
                            <p:stCondLst>
                              <p:cond delay="1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10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02820"/>
                                        </p:tgtEl>
                                        <p:attrNameLst>
                                          <p:attrName>style.visibility</p:attrName>
                                        </p:attrNameLst>
                                      </p:cBhvr>
                                      <p:to>
                                        <p:strVal val="visible"/>
                                      </p:to>
                                    </p:set>
                                    <p:animEffect transition="in" filter="wipe(left)">
                                      <p:cBhvr>
                                        <p:cTn id="20" dur="500"/>
                                        <p:tgtEl>
                                          <p:spTgt spid="802820"/>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20" grpId="0" autoUpdateAnimBg="0"/>
      <p:bldP spid="80282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0875"/>
            <a:ext cx="8229600" cy="533400"/>
          </a:xfrm>
        </p:spPr>
        <p:txBody>
          <a:bodyPr/>
          <a:lstStyle/>
          <a:p>
            <a:r>
              <a:rPr lang="en-US" dirty="0" smtClean="0"/>
              <a:t>Exports Effect</a:t>
            </a:r>
            <a:endParaRPr lang="en-US" dirty="0"/>
          </a:p>
        </p:txBody>
      </p:sp>
      <p:sp>
        <p:nvSpPr>
          <p:cNvPr id="4" name="Rectangle 3"/>
          <p:cNvSpPr/>
          <p:nvPr/>
        </p:nvSpPr>
        <p:spPr>
          <a:xfrm>
            <a:off x="152400" y="990600"/>
            <a:ext cx="8382000" cy="3416320"/>
          </a:xfrm>
          <a:prstGeom prst="rect">
            <a:avLst/>
          </a:prstGeom>
        </p:spPr>
        <p:txBody>
          <a:bodyPr wrap="square">
            <a:spAutoFit/>
          </a:bodyPr>
          <a:lstStyle/>
          <a:p>
            <a:pPr lvl="1" eaLnBrk="1" hangingPunct="1"/>
            <a:r>
              <a:rPr lang="en-US" altLang="en-US" noProof="1" smtClean="0"/>
              <a:t>The </a:t>
            </a:r>
            <a:r>
              <a:rPr lang="en-US" altLang="en-US" noProof="1"/>
              <a:t>larger the value of U.S. exports, the larger is the quantity of dollars demanded on the foreign exchange market</a:t>
            </a:r>
            <a:r>
              <a:rPr lang="en-US" altLang="en-US" noProof="1" smtClean="0"/>
              <a:t>.</a:t>
            </a:r>
          </a:p>
          <a:p>
            <a:pPr lvl="1" eaLnBrk="1" hangingPunct="1"/>
            <a:endParaRPr lang="en-US" altLang="en-US" noProof="1"/>
          </a:p>
          <a:p>
            <a:pPr lvl="1" eaLnBrk="1" hangingPunct="1"/>
            <a:r>
              <a:rPr lang="en-US" altLang="en-US" noProof="1"/>
              <a:t>The lower the exchange rate, the cheaper are </a:t>
            </a:r>
            <a:r>
              <a:rPr lang="en-US" altLang="en-US" dirty="0"/>
              <a:t/>
            </a:r>
            <a:br>
              <a:rPr lang="en-US" altLang="en-US" dirty="0"/>
            </a:br>
            <a:r>
              <a:rPr lang="en-US" altLang="en-US" noProof="1"/>
              <a:t>U.S.-</a:t>
            </a:r>
            <a:r>
              <a:rPr lang="en-US" altLang="en-US" dirty="0"/>
              <a:t>made</a:t>
            </a:r>
            <a:r>
              <a:rPr lang="en-US" altLang="en-US" noProof="1"/>
              <a:t> goods and services </a:t>
            </a:r>
            <a:r>
              <a:rPr lang="en-US" altLang="en-US" dirty="0"/>
              <a:t>to people in the rest of the </a:t>
            </a:r>
            <a:r>
              <a:rPr lang="en-US" altLang="en-US" dirty="0" smtClean="0"/>
              <a:t>world, t</a:t>
            </a:r>
            <a:r>
              <a:rPr lang="en-US" altLang="en-US" noProof="1" smtClean="0"/>
              <a:t>he </a:t>
            </a:r>
            <a:r>
              <a:rPr lang="en-US" altLang="en-US" noProof="1"/>
              <a:t>more the United States exports</a:t>
            </a:r>
            <a:r>
              <a:rPr lang="en-US" altLang="en-US" dirty="0"/>
              <a:t>,</a:t>
            </a:r>
            <a:r>
              <a:rPr lang="en-US" altLang="en-US" noProof="1"/>
              <a:t> and the greater is the quantity of U.S. dollars demanded</a:t>
            </a:r>
            <a:r>
              <a:rPr lang="en-US" altLang="en-US" dirty="0"/>
              <a:t> to pay for them.</a:t>
            </a:r>
          </a:p>
        </p:txBody>
      </p:sp>
    </p:spTree>
    <p:extLst>
      <p:ext uri="{BB962C8B-B14F-4D97-AF65-F5344CB8AC3E}">
        <p14:creationId xmlns:p14="http://schemas.microsoft.com/office/powerpoint/2010/main" val="1725199815"/>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533400"/>
          </a:xfrm>
        </p:spPr>
        <p:txBody>
          <a:bodyPr/>
          <a:lstStyle/>
          <a:p>
            <a:r>
              <a:rPr lang="en-US" dirty="0" smtClean="0"/>
              <a:t>International Trade and Finance</a:t>
            </a:r>
            <a:endParaRPr lang="en-US" dirty="0"/>
          </a:p>
        </p:txBody>
      </p:sp>
      <p:sp>
        <p:nvSpPr>
          <p:cNvPr id="3" name="Content Placeholder 2"/>
          <p:cNvSpPr>
            <a:spLocks noGrp="1"/>
          </p:cNvSpPr>
          <p:nvPr>
            <p:ph idx="1"/>
          </p:nvPr>
        </p:nvSpPr>
        <p:spPr>
          <a:xfrm>
            <a:off x="156117" y="1371600"/>
            <a:ext cx="7924800" cy="5127625"/>
          </a:xfrm>
        </p:spPr>
        <p:txBody>
          <a:bodyPr/>
          <a:lstStyle/>
          <a:p>
            <a:pPr>
              <a:buNone/>
            </a:pPr>
            <a:r>
              <a:rPr lang="en-US" dirty="0" smtClean="0"/>
              <a:t>There are only two basic transactions:</a:t>
            </a:r>
          </a:p>
          <a:p>
            <a:pPr>
              <a:buNone/>
            </a:pPr>
            <a:r>
              <a:rPr lang="en-US" dirty="0"/>
              <a:t>	</a:t>
            </a:r>
            <a:r>
              <a:rPr lang="en-US" dirty="0" smtClean="0"/>
              <a:t>People trading good/services for money</a:t>
            </a:r>
          </a:p>
          <a:p>
            <a:pPr>
              <a:buNone/>
            </a:pPr>
            <a:r>
              <a:rPr lang="en-US" dirty="0"/>
              <a:t>	</a:t>
            </a:r>
            <a:r>
              <a:rPr lang="en-US" dirty="0" smtClean="0"/>
              <a:t>People trading assets for money</a:t>
            </a:r>
          </a:p>
          <a:p>
            <a:pPr>
              <a:buNone/>
            </a:pPr>
            <a:r>
              <a:rPr lang="en-US" dirty="0" smtClean="0"/>
              <a:t>When people engage in these transactions that are from the same place and use the same currency, it’s not an issue.  But when they’re from different place and use different currencies, </a:t>
            </a:r>
            <a:r>
              <a:rPr lang="en-US" dirty="0" smtClean="0">
                <a:solidFill>
                  <a:srgbClr val="FF0000"/>
                </a:solidFill>
              </a:rPr>
              <a:t>buyers have to convert their currencies into one that the seller accepts</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152400"/>
            <a:ext cx="2235200" cy="1676400"/>
          </a:xfrm>
          <a:prstGeom prst="rect">
            <a:avLst/>
          </a:prstGeom>
        </p:spPr>
      </p:pic>
    </p:spTree>
    <p:extLst>
      <p:ext uri="{BB962C8B-B14F-4D97-AF65-F5344CB8AC3E}">
        <p14:creationId xmlns:p14="http://schemas.microsoft.com/office/powerpoint/2010/main" val="1333238812"/>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52400"/>
            <a:ext cx="8229600" cy="685800"/>
          </a:xfrm>
        </p:spPr>
        <p:txBody>
          <a:bodyPr>
            <a:normAutofit/>
          </a:bodyPr>
          <a:lstStyle/>
          <a:p>
            <a:pPr fontAlgn="auto">
              <a:spcAft>
                <a:spcPts val="0"/>
              </a:spcAft>
              <a:defRPr/>
            </a:pPr>
            <a:r>
              <a:rPr lang="en-US" dirty="0"/>
              <a:t>Determinants of Exchange </a:t>
            </a:r>
            <a:r>
              <a:rPr lang="en-US" dirty="0" smtClean="0"/>
              <a:t>Rates – Causes a Shift</a:t>
            </a:r>
            <a:endParaRPr lang="en-US" sz="1600" dirty="0">
              <a:solidFill>
                <a:schemeClr val="tx2">
                  <a:satMod val="200000"/>
                </a:schemeClr>
              </a:solidFill>
            </a:endParaRPr>
          </a:p>
        </p:txBody>
      </p:sp>
      <p:sp>
        <p:nvSpPr>
          <p:cNvPr id="11267" name="Rectangle 3"/>
          <p:cNvSpPr>
            <a:spLocks noGrp="1" noChangeArrowheads="1"/>
          </p:cNvSpPr>
          <p:nvPr>
            <p:ph sz="half" idx="1"/>
          </p:nvPr>
        </p:nvSpPr>
        <p:spPr>
          <a:xfrm>
            <a:off x="381000" y="965200"/>
            <a:ext cx="4038600" cy="5508625"/>
          </a:xfrm>
        </p:spPr>
        <p:txBody>
          <a:bodyPr/>
          <a:lstStyle/>
          <a:p>
            <a:r>
              <a:rPr lang="en-US" altLang="en-US" dirty="0" smtClean="0"/>
              <a:t>Change in Tastes</a:t>
            </a:r>
          </a:p>
          <a:p>
            <a:r>
              <a:rPr lang="en-US" altLang="en-US" dirty="0" smtClean="0"/>
              <a:t>Change in relative incomes – recession or consumer wealth</a:t>
            </a:r>
          </a:p>
          <a:p>
            <a:r>
              <a:rPr lang="en-US" altLang="en-US" dirty="0" smtClean="0"/>
              <a:t>Change in relative prices – inflation</a:t>
            </a:r>
          </a:p>
          <a:p>
            <a:r>
              <a:rPr lang="en-US" altLang="en-US" dirty="0" smtClean="0"/>
              <a:t>Change in relative real interest rates</a:t>
            </a:r>
          </a:p>
          <a:p>
            <a:r>
              <a:rPr lang="en-US" altLang="en-US" dirty="0" smtClean="0"/>
              <a:t>Speculation </a:t>
            </a:r>
          </a:p>
        </p:txBody>
      </p:sp>
      <p:pic>
        <p:nvPicPr>
          <p:cNvPr id="2" name="Content Placeholder 1"/>
          <p:cNvPicPr>
            <a:picLocks noGrp="1" noChangeAspect="1"/>
          </p:cNvPicPr>
          <p:nvPr>
            <p:ph sz="half" idx="2"/>
          </p:nvPr>
        </p:nvPicPr>
        <p:blipFill>
          <a:blip r:embed="rId2"/>
          <a:stretch>
            <a:fillRect/>
          </a:stretch>
        </p:blipFill>
        <p:spPr>
          <a:xfrm>
            <a:off x="4038600" y="1271270"/>
            <a:ext cx="4992477" cy="345313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dissolve">
                                      <p:cBhvr>
                                        <p:cTn id="17" dur="500"/>
                                        <p:tgtEl>
                                          <p:spTgt spid="112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dissolve">
                                      <p:cBhvr>
                                        <p:cTn id="22" dur="500"/>
                                        <p:tgtEl>
                                          <p:spTgt spid="1126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dissolve">
                                      <p:cBhvr>
                                        <p:cTn id="27" dur="500"/>
                                        <p:tgtEl>
                                          <p:spTgt spid="1126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Effect transition="in" filter="dissolve">
                                      <p:cBhvr>
                                        <p:cTn id="3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152400"/>
            <a:ext cx="8229600" cy="533400"/>
          </a:xfrm>
        </p:spPr>
        <p:txBody>
          <a:bodyPr/>
          <a:lstStyle/>
          <a:p>
            <a:pPr eaLnBrk="1" hangingPunct="1"/>
            <a:r>
              <a:rPr lang="en-US" altLang="en-US" smtClean="0"/>
              <a:t>Hint</a:t>
            </a:r>
          </a:p>
        </p:txBody>
      </p:sp>
      <p:sp>
        <p:nvSpPr>
          <p:cNvPr id="21507" name="Content Placeholder 2"/>
          <p:cNvSpPr>
            <a:spLocks noGrp="1"/>
          </p:cNvSpPr>
          <p:nvPr>
            <p:ph idx="1"/>
          </p:nvPr>
        </p:nvSpPr>
        <p:spPr>
          <a:xfrm>
            <a:off x="381000" y="838200"/>
            <a:ext cx="8229600" cy="5356225"/>
          </a:xfrm>
        </p:spPr>
        <p:txBody>
          <a:bodyPr/>
          <a:lstStyle/>
          <a:p>
            <a:pPr eaLnBrk="1" hangingPunct="1"/>
            <a:r>
              <a:rPr lang="en-US" altLang="en-US" b="0" dirty="0" smtClean="0"/>
              <a:t>Any time one currency’s </a:t>
            </a:r>
            <a:r>
              <a:rPr lang="en-US" altLang="en-US" b="0" dirty="0" smtClean="0">
                <a:solidFill>
                  <a:srgbClr val="00B050"/>
                </a:solidFill>
              </a:rPr>
              <a:t>demand</a:t>
            </a:r>
            <a:r>
              <a:rPr lang="en-US" altLang="en-US" b="0" dirty="0" smtClean="0"/>
              <a:t> shifts, the other currency’s </a:t>
            </a:r>
            <a:r>
              <a:rPr lang="en-US" altLang="en-US" b="0" dirty="0" smtClean="0">
                <a:solidFill>
                  <a:srgbClr val="00B050"/>
                </a:solidFill>
              </a:rPr>
              <a:t>supply</a:t>
            </a:r>
            <a:r>
              <a:rPr lang="en-US" altLang="en-US" b="0" dirty="0" smtClean="0"/>
              <a:t> graph shifts </a:t>
            </a:r>
            <a:r>
              <a:rPr lang="en-US" altLang="en-US" dirty="0" smtClean="0">
                <a:solidFill>
                  <a:srgbClr val="00B050"/>
                </a:solidFill>
              </a:rPr>
              <a:t>IN THE SAME DIRECTION</a:t>
            </a:r>
            <a:r>
              <a:rPr lang="en-US" altLang="en-US" b="0" dirty="0" smtClean="0">
                <a:solidFill>
                  <a:srgbClr val="00B050"/>
                </a:solidFill>
              </a:rPr>
              <a:t>.  </a:t>
            </a:r>
          </a:p>
        </p:txBody>
      </p:sp>
      <p:pic>
        <p:nvPicPr>
          <p:cNvPr id="1026" name="Picture 2" descr="http://academic.udayton.edu/johnrapp/$pounds2f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67000"/>
            <a:ext cx="6781800" cy="36576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241300" y="25400"/>
            <a:ext cx="8229600" cy="812800"/>
          </a:xfrm>
        </p:spPr>
        <p:txBody>
          <a:bodyPr/>
          <a:lstStyle/>
          <a:p>
            <a:pPr eaLnBrk="1" hangingPunct="1"/>
            <a:r>
              <a:rPr lang="en-US" altLang="en-US" dirty="0" smtClean="0"/>
              <a:t>The Lands of Blue and Pink Money  - Exchange Rate Example</a:t>
            </a:r>
          </a:p>
        </p:txBody>
      </p:sp>
      <p:sp>
        <p:nvSpPr>
          <p:cNvPr id="32771" name="Rectangle 3"/>
          <p:cNvSpPr>
            <a:spLocks noGrp="1"/>
          </p:cNvSpPr>
          <p:nvPr>
            <p:ph type="body" idx="1"/>
          </p:nvPr>
        </p:nvSpPr>
        <p:spPr>
          <a:xfrm>
            <a:off x="228600" y="990600"/>
            <a:ext cx="8915400" cy="5567363"/>
          </a:xfrm>
        </p:spPr>
        <p:txBody>
          <a:bodyPr/>
          <a:lstStyle/>
          <a:p>
            <a:pPr eaLnBrk="1" hangingPunct="1">
              <a:lnSpc>
                <a:spcPct val="90000"/>
              </a:lnSpc>
            </a:pPr>
            <a:r>
              <a:rPr lang="en-US" altLang="en-US" b="0" dirty="0" smtClean="0"/>
              <a:t>Citizens in Blue Land love the chocolate from Pink Land.</a:t>
            </a:r>
          </a:p>
          <a:p>
            <a:pPr eaLnBrk="1" hangingPunct="1">
              <a:lnSpc>
                <a:spcPct val="90000"/>
              </a:lnSpc>
            </a:pPr>
            <a:r>
              <a:rPr lang="en-US" altLang="en-US" b="0" dirty="0" smtClean="0"/>
              <a:t>What happens in the Foreign Exchange Market (Forex)?</a:t>
            </a:r>
          </a:p>
          <a:p>
            <a:pPr eaLnBrk="1" hangingPunct="1">
              <a:lnSpc>
                <a:spcPct val="90000"/>
              </a:lnSpc>
            </a:pPr>
            <a:r>
              <a:rPr lang="en-US" altLang="en-US" b="0" dirty="0" smtClean="0"/>
              <a:t>Blue Land citizens demand Pink Land’s Pink dollars so they can buy Pink’s chocolate.  **Forex Market--</a:t>
            </a:r>
            <a:r>
              <a:rPr lang="en-US" altLang="en-US" b="0" dirty="0" smtClean="0">
                <a:solidFill>
                  <a:srgbClr val="00B050"/>
                </a:solidFill>
              </a:rPr>
              <a:t>Increase in demand </a:t>
            </a:r>
          </a:p>
          <a:p>
            <a:pPr eaLnBrk="1" hangingPunct="1">
              <a:lnSpc>
                <a:spcPct val="90000"/>
              </a:lnSpc>
            </a:pPr>
            <a:r>
              <a:rPr lang="en-US" altLang="en-US" b="0" dirty="0" smtClean="0"/>
              <a:t>What happened to the supply of Blue Dollars in the Forex Market? </a:t>
            </a:r>
            <a:r>
              <a:rPr lang="en-US" altLang="en-US" b="0" dirty="0" smtClean="0">
                <a:solidFill>
                  <a:srgbClr val="00B050"/>
                </a:solidFill>
              </a:rPr>
              <a:t>Increase in supply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dissolve">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dissolve">
                                      <p:cBhvr>
                                        <p:cTn id="12" dur="5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dissolve">
                                      <p:cBhvr>
                                        <p:cTn id="17" dur="500"/>
                                        <p:tgtEl>
                                          <p:spTgt spid="327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dissolve">
                                      <p:cBhvr>
                                        <p:cTn id="22" dur="500"/>
                                        <p:tgtEl>
                                          <p:spTgt spid="327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dissolve">
                                      <p:cBhvr>
                                        <p:cTn id="27"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2900" y="152400"/>
            <a:ext cx="8229600" cy="533400"/>
          </a:xfrm>
        </p:spPr>
        <p:txBody>
          <a:bodyPr/>
          <a:lstStyle/>
          <a:p>
            <a:pPr eaLnBrk="1" hangingPunct="1"/>
            <a:r>
              <a:rPr lang="en-US" altLang="en-US" smtClean="0"/>
              <a:t>33.2  THE EXCHANGE RATE</a:t>
            </a:r>
            <a:endParaRPr lang="en-CA" altLang="en-US" smtClean="0"/>
          </a:p>
        </p:txBody>
      </p:sp>
      <p:sp>
        <p:nvSpPr>
          <p:cNvPr id="861187" name="Rectangle 3"/>
          <p:cNvSpPr>
            <a:spLocks noGrp="1" noChangeArrowheads="1"/>
          </p:cNvSpPr>
          <p:nvPr>
            <p:ph type="body" idx="1"/>
          </p:nvPr>
        </p:nvSpPr>
        <p:spPr>
          <a:xfrm>
            <a:off x="76200" y="838200"/>
            <a:ext cx="8991600" cy="5715000"/>
          </a:xfrm>
        </p:spPr>
        <p:txBody>
          <a:bodyPr/>
          <a:lstStyle/>
          <a:p>
            <a:pPr marL="176213" lvl="1" eaLnBrk="1" hangingPunct="1">
              <a:tabLst>
                <a:tab pos="234950" algn="l"/>
              </a:tabLst>
            </a:pPr>
            <a:r>
              <a:rPr lang="en-US" altLang="en-US" b="1" noProof="1" smtClean="0">
                <a:solidFill>
                  <a:srgbClr val="00468F"/>
                </a:solidFill>
              </a:rPr>
              <a:t>Interest Rates in the United States and Other</a:t>
            </a:r>
            <a:r>
              <a:rPr lang="en-US" altLang="en-US" b="1" dirty="0" smtClean="0">
                <a:solidFill>
                  <a:srgbClr val="00468F"/>
                </a:solidFill>
              </a:rPr>
              <a:t> C</a:t>
            </a:r>
            <a:r>
              <a:rPr lang="en-US" altLang="en-US" b="1" noProof="1" smtClean="0">
                <a:solidFill>
                  <a:srgbClr val="00468F"/>
                </a:solidFill>
              </a:rPr>
              <a:t>ountries</a:t>
            </a:r>
          </a:p>
          <a:p>
            <a:pPr marL="176213" lvl="1" eaLnBrk="1" hangingPunct="1">
              <a:tabLst>
                <a:tab pos="234950" algn="l"/>
              </a:tabLst>
            </a:pPr>
            <a:r>
              <a:rPr lang="en-US" altLang="en-US" sz="2600" b="1" noProof="1" smtClean="0">
                <a:solidFill>
                  <a:srgbClr val="FF0000"/>
                </a:solidFill>
              </a:rPr>
              <a:t>U.S. interest rate differential</a:t>
            </a:r>
            <a:r>
              <a:rPr lang="en-US" altLang="en-US" sz="2600" b="1" dirty="0" smtClean="0">
                <a:solidFill>
                  <a:srgbClr val="FF0000"/>
                </a:solidFill>
              </a:rPr>
              <a:t> </a:t>
            </a:r>
            <a:r>
              <a:rPr lang="en-US" altLang="en-US" dirty="0" smtClean="0"/>
              <a:t>is t</a:t>
            </a:r>
            <a:r>
              <a:rPr lang="en-US" altLang="en-US" noProof="1" smtClean="0"/>
              <a:t>he U.S. interest rate </a:t>
            </a:r>
            <a:r>
              <a:rPr lang="en-US" altLang="en-US" noProof="1" smtClean="0">
                <a:solidFill>
                  <a:srgbClr val="FF0000"/>
                </a:solidFill>
              </a:rPr>
              <a:t>minus</a:t>
            </a:r>
            <a:r>
              <a:rPr lang="en-US" altLang="en-US" noProof="1" smtClean="0"/>
              <a:t> the foreign interest rate.</a:t>
            </a:r>
          </a:p>
          <a:p>
            <a:pPr marL="176213" lvl="1" eaLnBrk="1" hangingPunct="1">
              <a:tabLst>
                <a:tab pos="234950" algn="l"/>
              </a:tabLst>
            </a:pPr>
            <a:r>
              <a:rPr lang="en-US" altLang="en-US" dirty="0" smtClean="0"/>
              <a:t>Other things remaining the same, t</a:t>
            </a:r>
            <a:r>
              <a:rPr lang="en-US" altLang="en-US" noProof="1" smtClean="0"/>
              <a:t>he larger the U.S. interest rate differential, the greater is the demand for U.S. assets and the greater is the demand for dollars on the foreign exchange market. </a:t>
            </a:r>
          </a:p>
          <a:p>
            <a:pPr marL="176213" lvl="1" eaLnBrk="1" hangingPunct="1">
              <a:tabLst>
                <a:tab pos="234950" algn="l"/>
              </a:tabLst>
            </a:pPr>
            <a:r>
              <a:rPr lang="en-US" altLang="en-US" b="1" noProof="1" smtClean="0"/>
              <a:t>In other words</a:t>
            </a:r>
            <a:r>
              <a:rPr lang="en-US" altLang="en-US" noProof="1" smtClean="0"/>
              <a:t>- If the price of US dollars (the interest rate) is higher than a foreign currency, people will want to hold more US dollars</a:t>
            </a:r>
            <a:endParaRPr lang="en-US" altLang="en-US"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1187">
                                            <p:txEl>
                                              <p:pRg st="1" end="1"/>
                                            </p:txEl>
                                          </p:spTgt>
                                        </p:tgtEl>
                                        <p:attrNameLst>
                                          <p:attrName>style.visibility</p:attrName>
                                        </p:attrNameLst>
                                      </p:cBhvr>
                                      <p:to>
                                        <p:strVal val="visible"/>
                                      </p:to>
                                    </p:set>
                                    <p:animEffect transition="in" filter="wipe(left)">
                                      <p:cBhvr>
                                        <p:cTn id="7" dur="500"/>
                                        <p:tgtEl>
                                          <p:spTgt spid="861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1187">
                                            <p:txEl>
                                              <p:pRg st="2" end="2"/>
                                            </p:txEl>
                                          </p:spTgt>
                                        </p:tgtEl>
                                        <p:attrNameLst>
                                          <p:attrName>style.visibility</p:attrName>
                                        </p:attrNameLst>
                                      </p:cBhvr>
                                      <p:to>
                                        <p:strVal val="visible"/>
                                      </p:to>
                                    </p:set>
                                    <p:animEffect transition="in" filter="wipe(left)">
                                      <p:cBhvr>
                                        <p:cTn id="12" dur="500"/>
                                        <p:tgtEl>
                                          <p:spTgt spid="861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1187">
                                            <p:txEl>
                                              <p:pRg st="3" end="3"/>
                                            </p:txEl>
                                          </p:spTgt>
                                        </p:tgtEl>
                                        <p:attrNameLst>
                                          <p:attrName>style.visibility</p:attrName>
                                        </p:attrNameLst>
                                      </p:cBhvr>
                                      <p:to>
                                        <p:strVal val="visible"/>
                                      </p:to>
                                    </p:set>
                                    <p:animEffect transition="in" filter="wipe(left)">
                                      <p:cBhvr>
                                        <p:cTn id="17" dur="500"/>
                                        <p:tgtEl>
                                          <p:spTgt spid="861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187"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1936750"/>
            <a:ext cx="358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400" b="0">
                <a:solidFill>
                  <a:schemeClr val="tx1"/>
                </a:solidFill>
              </a:rPr>
              <a:t>Figure 33.2 shows changes in the demand for dollars.</a:t>
            </a:r>
          </a:p>
        </p:txBody>
      </p:sp>
      <p:sp>
        <p:nvSpPr>
          <p:cNvPr id="24579" name="Rectangle 11"/>
          <p:cNvSpPr>
            <a:spLocks noGrp="1" noChangeArrowheads="1"/>
          </p:cNvSpPr>
          <p:nvPr>
            <p:ph type="title"/>
          </p:nvPr>
        </p:nvSpPr>
        <p:spPr/>
        <p:txBody>
          <a:bodyPr/>
          <a:lstStyle/>
          <a:p>
            <a:pPr eaLnBrk="1" hangingPunct="1"/>
            <a:r>
              <a:rPr lang="en-US" altLang="en-US" smtClean="0"/>
              <a:t>33.2  THE EXCHANGE RATE</a:t>
            </a:r>
          </a:p>
        </p:txBody>
      </p:sp>
      <p:sp>
        <p:nvSpPr>
          <p:cNvPr id="805901" name="Text Box 13"/>
          <p:cNvSpPr txBox="1">
            <a:spLocks noChangeArrowheads="1"/>
          </p:cNvSpPr>
          <p:nvPr/>
        </p:nvSpPr>
        <p:spPr bwMode="auto">
          <a:xfrm>
            <a:off x="228600" y="34290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2438" eaLnBrk="0" hangingPunct="0">
              <a:spcBef>
                <a:spcPct val="20000"/>
              </a:spcBef>
              <a:buClr>
                <a:srgbClr val="00468F"/>
              </a:buClr>
              <a:buFont typeface="Webdings" pitchFamily="18" charset="2"/>
              <a:buChar char="&lt;"/>
              <a:tabLst>
                <a:tab pos="342900" algn="l"/>
              </a:tabLst>
              <a:defRPr sz="2800" b="1">
                <a:solidFill>
                  <a:srgbClr val="00468F"/>
                </a:solidFill>
                <a:latin typeface="Arial" charset="0"/>
              </a:defRPr>
            </a:lvl1pPr>
            <a:lvl2pPr marL="742950" indent="-285750" defTabSz="452438" eaLnBrk="0" hangingPunct="0">
              <a:lnSpc>
                <a:spcPct val="105000"/>
              </a:lnSpc>
              <a:spcBef>
                <a:spcPct val="50000"/>
              </a:spcBef>
              <a:tabLst>
                <a:tab pos="342900" algn="l"/>
              </a:tabLst>
              <a:defRPr sz="2400">
                <a:solidFill>
                  <a:schemeClr val="tx1"/>
                </a:solidFill>
                <a:latin typeface="Arial" charset="0"/>
              </a:defRPr>
            </a:lvl2pPr>
            <a:lvl3pPr marL="1143000" indent="-228600" defTabSz="452438" eaLnBrk="0" hangingPunct="0">
              <a:spcBef>
                <a:spcPct val="20000"/>
              </a:spcBef>
              <a:buClr>
                <a:srgbClr val="00468F"/>
              </a:buClr>
              <a:buChar char="•"/>
              <a:tabLst>
                <a:tab pos="342900" algn="l"/>
              </a:tabLst>
              <a:defRPr sz="2400">
                <a:solidFill>
                  <a:schemeClr val="tx1"/>
                </a:solidFill>
                <a:latin typeface="Arial" charset="0"/>
              </a:defRPr>
            </a:lvl3pPr>
            <a:lvl4pPr marL="1600200" indent="-228600" defTabSz="452438" eaLnBrk="0" hangingPunct="0">
              <a:spcBef>
                <a:spcPct val="20000"/>
              </a:spcBef>
              <a:buChar char="–"/>
              <a:tabLst>
                <a:tab pos="342900" algn="l"/>
              </a:tabLst>
              <a:defRPr sz="2000">
                <a:solidFill>
                  <a:schemeClr val="tx1"/>
                </a:solidFill>
                <a:latin typeface="Arial" charset="0"/>
              </a:defRPr>
            </a:lvl4pPr>
            <a:lvl5pPr marL="2057400" indent="-228600" defTabSz="452438" eaLnBrk="0" hangingPunct="0">
              <a:spcBef>
                <a:spcPct val="20000"/>
              </a:spcBef>
              <a:buChar char="»"/>
              <a:tabLst>
                <a:tab pos="342900" algn="l"/>
              </a:tabLst>
              <a:defRPr sz="2000">
                <a:solidFill>
                  <a:schemeClr val="tx1"/>
                </a:solidFill>
                <a:latin typeface="Arial" charset="0"/>
              </a:defRPr>
            </a:lvl5pPr>
            <a:lvl6pPr marL="2514600" indent="-228600" defTabSz="452438" eaLnBrk="0" fontAlgn="base" hangingPunct="0">
              <a:spcBef>
                <a:spcPct val="20000"/>
              </a:spcBef>
              <a:spcAft>
                <a:spcPct val="0"/>
              </a:spcAft>
              <a:buChar char="»"/>
              <a:tabLst>
                <a:tab pos="342900" algn="l"/>
              </a:tabLst>
              <a:defRPr sz="2000">
                <a:solidFill>
                  <a:schemeClr val="tx1"/>
                </a:solidFill>
                <a:latin typeface="Arial" charset="0"/>
              </a:defRPr>
            </a:lvl6pPr>
            <a:lvl7pPr marL="2971800" indent="-228600" defTabSz="452438" eaLnBrk="0" fontAlgn="base" hangingPunct="0">
              <a:spcBef>
                <a:spcPct val="20000"/>
              </a:spcBef>
              <a:spcAft>
                <a:spcPct val="0"/>
              </a:spcAft>
              <a:buChar char="»"/>
              <a:tabLst>
                <a:tab pos="342900" algn="l"/>
              </a:tabLst>
              <a:defRPr sz="2000">
                <a:solidFill>
                  <a:schemeClr val="tx1"/>
                </a:solidFill>
                <a:latin typeface="Arial" charset="0"/>
              </a:defRPr>
            </a:lvl7pPr>
            <a:lvl8pPr marL="3429000" indent="-228600" defTabSz="452438" eaLnBrk="0" fontAlgn="base" hangingPunct="0">
              <a:spcBef>
                <a:spcPct val="20000"/>
              </a:spcBef>
              <a:spcAft>
                <a:spcPct val="0"/>
              </a:spcAft>
              <a:buChar char="»"/>
              <a:tabLst>
                <a:tab pos="342900" algn="l"/>
              </a:tabLst>
              <a:defRPr sz="2000">
                <a:solidFill>
                  <a:schemeClr val="tx1"/>
                </a:solidFill>
                <a:latin typeface="Arial" charset="0"/>
              </a:defRPr>
            </a:lvl8pPr>
            <a:lvl9pPr marL="3886200" indent="-228600" defTabSz="452438" eaLnBrk="0" fontAlgn="base" hangingPunct="0">
              <a:spcBef>
                <a:spcPct val="20000"/>
              </a:spcBef>
              <a:spcAft>
                <a:spcPct val="0"/>
              </a:spcAft>
              <a:buChar char="»"/>
              <a:tabLst>
                <a:tab pos="342900" algn="l"/>
              </a:tabLst>
              <a:defRPr sz="2000">
                <a:solidFill>
                  <a:schemeClr val="tx1"/>
                </a:solidFill>
                <a:latin typeface="Arial" charset="0"/>
              </a:defRPr>
            </a:lvl9pPr>
          </a:lstStyle>
          <a:p>
            <a:pPr>
              <a:spcBef>
                <a:spcPct val="0"/>
              </a:spcBef>
              <a:buClrTx/>
              <a:buFontTx/>
              <a:buNone/>
            </a:pPr>
            <a:r>
              <a:rPr lang="en-US" altLang="en-US" sz="2400">
                <a:solidFill>
                  <a:schemeClr val="tx1"/>
                </a:solidFill>
              </a:rPr>
              <a:t>1.</a:t>
            </a:r>
            <a:r>
              <a:rPr lang="en-US" altLang="en-US" sz="2400" b="0">
                <a:solidFill>
                  <a:schemeClr val="tx1"/>
                </a:solidFill>
              </a:rPr>
              <a:t> An increase in the 	demand for dollars.</a:t>
            </a:r>
          </a:p>
        </p:txBody>
      </p:sp>
      <p:sp>
        <p:nvSpPr>
          <p:cNvPr id="805902" name="Text Box 14"/>
          <p:cNvSpPr txBox="1">
            <a:spLocks noChangeArrowheads="1"/>
          </p:cNvSpPr>
          <p:nvPr/>
        </p:nvSpPr>
        <p:spPr bwMode="auto">
          <a:xfrm>
            <a:off x="304800" y="44958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42900"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defTabSz="342900" eaLnBrk="0" hangingPunct="0">
              <a:lnSpc>
                <a:spcPct val="105000"/>
              </a:lnSpc>
              <a:spcBef>
                <a:spcPct val="50000"/>
              </a:spcBef>
              <a:defRPr sz="2400">
                <a:solidFill>
                  <a:schemeClr val="tx1"/>
                </a:solidFill>
                <a:latin typeface="Arial" charset="0"/>
              </a:defRPr>
            </a:lvl2pPr>
            <a:lvl3pPr marL="1143000" indent="-228600" defTabSz="342900" eaLnBrk="0" hangingPunct="0">
              <a:spcBef>
                <a:spcPct val="20000"/>
              </a:spcBef>
              <a:buClr>
                <a:srgbClr val="00468F"/>
              </a:buClr>
              <a:buChar char="•"/>
              <a:defRPr sz="2400">
                <a:solidFill>
                  <a:schemeClr val="tx1"/>
                </a:solidFill>
                <a:latin typeface="Arial" charset="0"/>
              </a:defRPr>
            </a:lvl3pPr>
            <a:lvl4pPr marL="1600200" indent="-228600" defTabSz="342900" eaLnBrk="0" hangingPunct="0">
              <a:spcBef>
                <a:spcPct val="20000"/>
              </a:spcBef>
              <a:buChar char="–"/>
              <a:defRPr sz="2000">
                <a:solidFill>
                  <a:schemeClr val="tx1"/>
                </a:solidFill>
                <a:latin typeface="Arial" charset="0"/>
              </a:defRPr>
            </a:lvl4pPr>
            <a:lvl5pPr marL="2057400" indent="-228600" defTabSz="342900" eaLnBrk="0" hangingPunct="0">
              <a:spcBef>
                <a:spcPct val="20000"/>
              </a:spcBef>
              <a:buChar char="»"/>
              <a:defRPr sz="2000">
                <a:solidFill>
                  <a:schemeClr val="tx1"/>
                </a:solidFill>
                <a:latin typeface="Arial" charset="0"/>
              </a:defRPr>
            </a:lvl5pPr>
            <a:lvl6pPr marL="2514600" indent="-228600" defTabSz="342900" eaLnBrk="0" fontAlgn="base" hangingPunct="0">
              <a:spcBef>
                <a:spcPct val="20000"/>
              </a:spcBef>
              <a:spcAft>
                <a:spcPct val="0"/>
              </a:spcAft>
              <a:buChar char="»"/>
              <a:defRPr sz="2000">
                <a:solidFill>
                  <a:schemeClr val="tx1"/>
                </a:solidFill>
                <a:latin typeface="Arial" charset="0"/>
              </a:defRPr>
            </a:lvl6pPr>
            <a:lvl7pPr marL="2971800" indent="-228600" defTabSz="342900" eaLnBrk="0" fontAlgn="base" hangingPunct="0">
              <a:spcBef>
                <a:spcPct val="20000"/>
              </a:spcBef>
              <a:spcAft>
                <a:spcPct val="0"/>
              </a:spcAft>
              <a:buChar char="»"/>
              <a:defRPr sz="2000">
                <a:solidFill>
                  <a:schemeClr val="tx1"/>
                </a:solidFill>
                <a:latin typeface="Arial" charset="0"/>
              </a:defRPr>
            </a:lvl7pPr>
            <a:lvl8pPr marL="3429000" indent="-228600" defTabSz="342900" eaLnBrk="0" fontAlgn="base" hangingPunct="0">
              <a:spcBef>
                <a:spcPct val="20000"/>
              </a:spcBef>
              <a:spcAft>
                <a:spcPct val="0"/>
              </a:spcAft>
              <a:buChar char="»"/>
              <a:defRPr sz="2000">
                <a:solidFill>
                  <a:schemeClr val="tx1"/>
                </a:solidFill>
                <a:latin typeface="Arial" charset="0"/>
              </a:defRPr>
            </a:lvl8pPr>
            <a:lvl9pPr marL="3886200" indent="-228600" defTabSz="3429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r>
              <a:rPr lang="en-US" altLang="en-US" sz="2400">
                <a:solidFill>
                  <a:schemeClr val="tx1"/>
                </a:solidFill>
              </a:rPr>
              <a:t>2.</a:t>
            </a:r>
            <a:r>
              <a:rPr lang="en-US" altLang="en-US" sz="2400" b="0">
                <a:solidFill>
                  <a:schemeClr val="tx1"/>
                </a:solidFill>
              </a:rPr>
              <a:t> A decrease in the 	demand for dollars.</a:t>
            </a:r>
          </a:p>
        </p:txBody>
      </p:sp>
      <p:pic>
        <p:nvPicPr>
          <p:cNvPr id="24582" name="Picture 12" descr="fig3302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16113"/>
            <a:ext cx="45100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3302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16113"/>
            <a:ext cx="45100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3302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16113"/>
            <a:ext cx="45100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5901"/>
                                        </p:tgtEl>
                                        <p:attrNameLst>
                                          <p:attrName>style.visibility</p:attrName>
                                        </p:attrNameLst>
                                      </p:cBhvr>
                                      <p:to>
                                        <p:strVal val="visible"/>
                                      </p:to>
                                    </p:set>
                                    <p:animEffect transition="in" filter="wipe(left)">
                                      <p:cBhvr>
                                        <p:cTn id="7" dur="500"/>
                                        <p:tgtEl>
                                          <p:spTgt spid="805901"/>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05902"/>
                                        </p:tgtEl>
                                        <p:attrNameLst>
                                          <p:attrName>style.visibility</p:attrName>
                                        </p:attrNameLst>
                                      </p:cBhvr>
                                      <p:to>
                                        <p:strVal val="visible"/>
                                      </p:to>
                                    </p:set>
                                    <p:animEffect transition="in" filter="wipe(left)">
                                      <p:cBhvr>
                                        <p:cTn id="16" dur="500"/>
                                        <p:tgtEl>
                                          <p:spTgt spid="805902"/>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01" grpId="0" autoUpdateAnimBg="0"/>
      <p:bldP spid="80590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2263" y="1655763"/>
            <a:ext cx="3259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400" b="0">
                <a:solidFill>
                  <a:schemeClr val="tx1"/>
                </a:solidFill>
              </a:rPr>
              <a:t>Figure 33.3 shows the supply of dollars.</a:t>
            </a:r>
          </a:p>
        </p:txBody>
      </p:sp>
      <p:sp>
        <p:nvSpPr>
          <p:cNvPr id="811011" name="Text Box 3"/>
          <p:cNvSpPr txBox="1">
            <a:spLocks noChangeArrowheads="1"/>
          </p:cNvSpPr>
          <p:nvPr/>
        </p:nvSpPr>
        <p:spPr bwMode="auto">
          <a:xfrm>
            <a:off x="304800" y="4648200"/>
            <a:ext cx="3810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6075" indent="-346075"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000" dirty="0">
                <a:solidFill>
                  <a:schemeClr val="tx1"/>
                </a:solidFill>
              </a:rPr>
              <a:t>2. </a:t>
            </a:r>
            <a:r>
              <a:rPr lang="en-US" altLang="en-US" sz="2000" b="0" dirty="0">
                <a:solidFill>
                  <a:schemeClr val="tx1"/>
                </a:solidFill>
              </a:rPr>
              <a:t> </a:t>
            </a:r>
            <a:r>
              <a:rPr lang="en-US" altLang="en-US" sz="2400" b="0" dirty="0">
                <a:solidFill>
                  <a:srgbClr val="000000"/>
                </a:solidFill>
              </a:rPr>
              <a:t>If the exchange rate falls, </a:t>
            </a:r>
            <a:r>
              <a:rPr lang="en-US" altLang="en-US" sz="2400" b="0" dirty="0">
                <a:solidFill>
                  <a:srgbClr val="FF0000"/>
                </a:solidFill>
              </a:rPr>
              <a:t>the quantity of dollars supplied decreases along the supply curve for dollars</a:t>
            </a:r>
            <a:r>
              <a:rPr lang="en-US" altLang="en-US" sz="2400" b="0" dirty="0">
                <a:solidFill>
                  <a:srgbClr val="000000"/>
                </a:solidFill>
              </a:rPr>
              <a:t>.</a:t>
            </a:r>
          </a:p>
        </p:txBody>
      </p:sp>
      <p:sp>
        <p:nvSpPr>
          <p:cNvPr id="811013" name="Text Box 5"/>
          <p:cNvSpPr txBox="1">
            <a:spLocks noChangeArrowheads="1"/>
          </p:cNvSpPr>
          <p:nvPr/>
        </p:nvSpPr>
        <p:spPr bwMode="auto">
          <a:xfrm>
            <a:off x="304800" y="2590800"/>
            <a:ext cx="3810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000" dirty="0">
                <a:solidFill>
                  <a:srgbClr val="000000"/>
                </a:solidFill>
              </a:rPr>
              <a:t>1. </a:t>
            </a:r>
            <a:r>
              <a:rPr lang="en-US" altLang="en-US" sz="2400" b="0" dirty="0">
                <a:solidFill>
                  <a:srgbClr val="000000"/>
                </a:solidFill>
              </a:rPr>
              <a:t>If the exchange rate rises, </a:t>
            </a:r>
            <a:r>
              <a:rPr lang="en-US" altLang="en-US" sz="2400" b="0" dirty="0">
                <a:solidFill>
                  <a:srgbClr val="FF0000"/>
                </a:solidFill>
              </a:rPr>
              <a:t>the quantity of dollars supplied increases along the supply curve for dollars</a:t>
            </a:r>
            <a:r>
              <a:rPr lang="en-US" altLang="en-US" sz="2400" b="0" dirty="0">
                <a:solidFill>
                  <a:srgbClr val="000000"/>
                </a:solidFill>
              </a:rPr>
              <a:t>.</a:t>
            </a:r>
          </a:p>
        </p:txBody>
      </p:sp>
      <p:sp>
        <p:nvSpPr>
          <p:cNvPr id="25605" name="Rectangle 12"/>
          <p:cNvSpPr>
            <a:spLocks noGrp="1" noChangeArrowheads="1"/>
          </p:cNvSpPr>
          <p:nvPr>
            <p:ph type="title"/>
          </p:nvPr>
        </p:nvSpPr>
        <p:spPr/>
        <p:txBody>
          <a:bodyPr/>
          <a:lstStyle/>
          <a:p>
            <a:pPr eaLnBrk="1" hangingPunct="1"/>
            <a:r>
              <a:rPr lang="en-US" altLang="en-US" smtClean="0"/>
              <a:t>33.2  THE EXCHANGE RATE</a:t>
            </a:r>
          </a:p>
        </p:txBody>
      </p:sp>
      <p:pic>
        <p:nvPicPr>
          <p:cNvPr id="25606" name="Picture 10" descr="fig3303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3303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3303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3303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73550" y="1916113"/>
            <a:ext cx="450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1013"/>
                                        </p:tgtEl>
                                        <p:attrNameLst>
                                          <p:attrName>style.visibility</p:attrName>
                                        </p:attrNameLst>
                                      </p:cBhvr>
                                      <p:to>
                                        <p:strVal val="visible"/>
                                      </p:to>
                                    </p:set>
                                    <p:animEffect transition="in" filter="wipe(left)">
                                      <p:cBhvr>
                                        <p:cTn id="7" dur="500"/>
                                        <p:tgtEl>
                                          <p:spTgt spid="81101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nodeType="afterGroup">
                            <p:stCondLst>
                              <p:cond delay="15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11011"/>
                                        </p:tgtEl>
                                        <p:attrNameLst>
                                          <p:attrName>style.visibility</p:attrName>
                                        </p:attrNameLst>
                                      </p:cBhvr>
                                      <p:to>
                                        <p:strVal val="visible"/>
                                      </p:to>
                                    </p:set>
                                    <p:animEffect transition="in" filter="wipe(left)">
                                      <p:cBhvr>
                                        <p:cTn id="20" dur="500"/>
                                        <p:tgtEl>
                                          <p:spTgt spid="811011"/>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autoUpdateAnimBg="0"/>
      <p:bldP spid="81101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66700" y="1784350"/>
            <a:ext cx="3314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400" b="0">
                <a:solidFill>
                  <a:schemeClr val="tx1"/>
                </a:solidFill>
              </a:rPr>
              <a:t>Figure 33.4 shows changes in the supply of dollars.</a:t>
            </a:r>
            <a:endParaRPr lang="en-US" altLang="en-US" sz="2400" b="0">
              <a:solidFill>
                <a:srgbClr val="1566B0"/>
              </a:solidFill>
            </a:endParaRPr>
          </a:p>
        </p:txBody>
      </p:sp>
      <p:sp>
        <p:nvSpPr>
          <p:cNvPr id="26627" name="Rectangle 11"/>
          <p:cNvSpPr>
            <a:spLocks noGrp="1" noChangeArrowheads="1"/>
          </p:cNvSpPr>
          <p:nvPr>
            <p:ph type="title"/>
          </p:nvPr>
        </p:nvSpPr>
        <p:spPr/>
        <p:txBody>
          <a:bodyPr/>
          <a:lstStyle/>
          <a:p>
            <a:pPr eaLnBrk="1" hangingPunct="1"/>
            <a:r>
              <a:rPr lang="en-US" altLang="en-US" smtClean="0"/>
              <a:t>33.2  THE EXCHANGE RATE</a:t>
            </a:r>
          </a:p>
        </p:txBody>
      </p:sp>
      <p:sp>
        <p:nvSpPr>
          <p:cNvPr id="814093" name="Text Box 13"/>
          <p:cNvSpPr txBox="1">
            <a:spLocks noChangeArrowheads="1"/>
          </p:cNvSpPr>
          <p:nvPr/>
        </p:nvSpPr>
        <p:spPr bwMode="auto">
          <a:xfrm>
            <a:off x="228600" y="32004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468F"/>
              </a:buClr>
              <a:buFont typeface="Webdings" pitchFamily="18" charset="2"/>
              <a:buChar char="&lt;"/>
              <a:tabLst>
                <a:tab pos="342900" algn="r"/>
                <a:tab pos="406400" algn="r"/>
              </a:tabLst>
              <a:defRPr sz="2800" b="1">
                <a:solidFill>
                  <a:srgbClr val="00468F"/>
                </a:solidFill>
                <a:latin typeface="Arial" charset="0"/>
              </a:defRPr>
            </a:lvl1pPr>
            <a:lvl2pPr marL="742950" indent="-285750" eaLnBrk="0" hangingPunct="0">
              <a:lnSpc>
                <a:spcPct val="105000"/>
              </a:lnSpc>
              <a:spcBef>
                <a:spcPct val="50000"/>
              </a:spcBef>
              <a:tabLst>
                <a:tab pos="342900" algn="r"/>
                <a:tab pos="406400" algn="r"/>
              </a:tabLst>
              <a:defRPr sz="2400">
                <a:solidFill>
                  <a:schemeClr val="tx1"/>
                </a:solidFill>
                <a:latin typeface="Arial" charset="0"/>
              </a:defRPr>
            </a:lvl2pPr>
            <a:lvl3pPr marL="1143000" indent="-228600" eaLnBrk="0" hangingPunct="0">
              <a:spcBef>
                <a:spcPct val="20000"/>
              </a:spcBef>
              <a:buClr>
                <a:srgbClr val="00468F"/>
              </a:buClr>
              <a:buChar char="•"/>
              <a:tabLst>
                <a:tab pos="342900" algn="r"/>
                <a:tab pos="406400" algn="r"/>
              </a:tabLst>
              <a:defRPr sz="2400">
                <a:solidFill>
                  <a:schemeClr val="tx1"/>
                </a:solidFill>
                <a:latin typeface="Arial" charset="0"/>
              </a:defRPr>
            </a:lvl3pPr>
            <a:lvl4pPr marL="1600200" indent="-228600" eaLnBrk="0" hangingPunct="0">
              <a:spcBef>
                <a:spcPct val="20000"/>
              </a:spcBef>
              <a:buChar char="–"/>
              <a:tabLst>
                <a:tab pos="342900" algn="r"/>
                <a:tab pos="406400" algn="r"/>
              </a:tabLst>
              <a:defRPr sz="2000">
                <a:solidFill>
                  <a:schemeClr val="tx1"/>
                </a:solidFill>
                <a:latin typeface="Arial" charset="0"/>
              </a:defRPr>
            </a:lvl4pPr>
            <a:lvl5pPr marL="2057400" indent="-228600" eaLnBrk="0" hangingPunct="0">
              <a:spcBef>
                <a:spcPct val="20000"/>
              </a:spcBef>
              <a:buChar char="»"/>
              <a:tabLst>
                <a:tab pos="342900" algn="r"/>
                <a:tab pos="406400" algn="r"/>
              </a:tabLst>
              <a:defRPr sz="2000">
                <a:solidFill>
                  <a:schemeClr val="tx1"/>
                </a:solidFill>
                <a:latin typeface="Arial" charset="0"/>
              </a:defRPr>
            </a:lvl5pPr>
            <a:lvl6pPr marL="2514600" indent="-228600" eaLnBrk="0" fontAlgn="base" hangingPunct="0">
              <a:spcBef>
                <a:spcPct val="20000"/>
              </a:spcBef>
              <a:spcAft>
                <a:spcPct val="0"/>
              </a:spcAft>
              <a:buChar char="»"/>
              <a:tabLst>
                <a:tab pos="342900" algn="r"/>
                <a:tab pos="406400" algn="r"/>
              </a:tabLst>
              <a:defRPr sz="2000">
                <a:solidFill>
                  <a:schemeClr val="tx1"/>
                </a:solidFill>
                <a:latin typeface="Arial" charset="0"/>
              </a:defRPr>
            </a:lvl6pPr>
            <a:lvl7pPr marL="2971800" indent="-228600" eaLnBrk="0" fontAlgn="base" hangingPunct="0">
              <a:spcBef>
                <a:spcPct val="20000"/>
              </a:spcBef>
              <a:spcAft>
                <a:spcPct val="0"/>
              </a:spcAft>
              <a:buChar char="»"/>
              <a:tabLst>
                <a:tab pos="342900" algn="r"/>
                <a:tab pos="406400" algn="r"/>
              </a:tabLst>
              <a:defRPr sz="2000">
                <a:solidFill>
                  <a:schemeClr val="tx1"/>
                </a:solidFill>
                <a:latin typeface="Arial" charset="0"/>
              </a:defRPr>
            </a:lvl7pPr>
            <a:lvl8pPr marL="3429000" indent="-228600" eaLnBrk="0" fontAlgn="base" hangingPunct="0">
              <a:spcBef>
                <a:spcPct val="20000"/>
              </a:spcBef>
              <a:spcAft>
                <a:spcPct val="0"/>
              </a:spcAft>
              <a:buChar char="»"/>
              <a:tabLst>
                <a:tab pos="342900" algn="r"/>
                <a:tab pos="406400" algn="r"/>
              </a:tabLst>
              <a:defRPr sz="2000">
                <a:solidFill>
                  <a:schemeClr val="tx1"/>
                </a:solidFill>
                <a:latin typeface="Arial" charset="0"/>
              </a:defRPr>
            </a:lvl8pPr>
            <a:lvl9pPr marL="3886200" indent="-228600" eaLnBrk="0" fontAlgn="base" hangingPunct="0">
              <a:spcBef>
                <a:spcPct val="20000"/>
              </a:spcBef>
              <a:spcAft>
                <a:spcPct val="0"/>
              </a:spcAft>
              <a:buChar char="»"/>
              <a:tabLst>
                <a:tab pos="342900" algn="r"/>
                <a:tab pos="406400" algn="r"/>
              </a:tabLst>
              <a:defRPr sz="2000">
                <a:solidFill>
                  <a:schemeClr val="tx1"/>
                </a:solidFill>
                <a:latin typeface="Arial" charset="0"/>
              </a:defRPr>
            </a:lvl9pPr>
          </a:lstStyle>
          <a:p>
            <a:pPr eaLnBrk="1" hangingPunct="1">
              <a:spcBef>
                <a:spcPct val="0"/>
              </a:spcBef>
              <a:buClrTx/>
              <a:buFontTx/>
              <a:buNone/>
            </a:pPr>
            <a:r>
              <a:rPr lang="en-US" altLang="en-US" sz="2400">
                <a:solidFill>
                  <a:schemeClr val="tx1"/>
                </a:solidFill>
              </a:rPr>
              <a:t>1.</a:t>
            </a:r>
            <a:r>
              <a:rPr lang="en-US" altLang="en-US" sz="2400" b="0">
                <a:solidFill>
                  <a:schemeClr val="tx1"/>
                </a:solidFill>
              </a:rPr>
              <a:t> An increase in the 		supply of dollars.</a:t>
            </a:r>
            <a:endParaRPr lang="en-US" altLang="en-US" sz="2400" b="0">
              <a:solidFill>
                <a:srgbClr val="1566B0"/>
              </a:solidFill>
            </a:endParaRPr>
          </a:p>
        </p:txBody>
      </p:sp>
      <p:sp>
        <p:nvSpPr>
          <p:cNvPr id="814094" name="Text Box 14"/>
          <p:cNvSpPr txBox="1">
            <a:spLocks noChangeArrowheads="1"/>
          </p:cNvSpPr>
          <p:nvPr/>
        </p:nvSpPr>
        <p:spPr bwMode="auto">
          <a:xfrm>
            <a:off x="228600" y="43434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468F"/>
              </a:buClr>
              <a:buFont typeface="Webdings" pitchFamily="18" charset="2"/>
              <a:buChar char="&lt;"/>
              <a:tabLst>
                <a:tab pos="341313" algn="r"/>
                <a:tab pos="342900" algn="r"/>
              </a:tabLst>
              <a:defRPr sz="2800" b="1">
                <a:solidFill>
                  <a:srgbClr val="00468F"/>
                </a:solidFill>
                <a:latin typeface="Arial" charset="0"/>
              </a:defRPr>
            </a:lvl1pPr>
            <a:lvl2pPr marL="742950" indent="-285750" eaLnBrk="0" hangingPunct="0">
              <a:lnSpc>
                <a:spcPct val="105000"/>
              </a:lnSpc>
              <a:spcBef>
                <a:spcPct val="50000"/>
              </a:spcBef>
              <a:tabLst>
                <a:tab pos="341313" algn="r"/>
                <a:tab pos="342900" algn="r"/>
              </a:tabLst>
              <a:defRPr sz="2400">
                <a:solidFill>
                  <a:schemeClr val="tx1"/>
                </a:solidFill>
                <a:latin typeface="Arial" charset="0"/>
              </a:defRPr>
            </a:lvl2pPr>
            <a:lvl3pPr marL="1143000" indent="-228600" eaLnBrk="0" hangingPunct="0">
              <a:spcBef>
                <a:spcPct val="20000"/>
              </a:spcBef>
              <a:buClr>
                <a:srgbClr val="00468F"/>
              </a:buClr>
              <a:buChar char="•"/>
              <a:tabLst>
                <a:tab pos="341313" algn="r"/>
                <a:tab pos="342900" algn="r"/>
              </a:tabLst>
              <a:defRPr sz="2400">
                <a:solidFill>
                  <a:schemeClr val="tx1"/>
                </a:solidFill>
                <a:latin typeface="Arial" charset="0"/>
              </a:defRPr>
            </a:lvl3pPr>
            <a:lvl4pPr marL="1600200" indent="-228600" eaLnBrk="0" hangingPunct="0">
              <a:spcBef>
                <a:spcPct val="20000"/>
              </a:spcBef>
              <a:buChar char="–"/>
              <a:tabLst>
                <a:tab pos="341313" algn="r"/>
                <a:tab pos="342900" algn="r"/>
              </a:tabLst>
              <a:defRPr sz="2000">
                <a:solidFill>
                  <a:schemeClr val="tx1"/>
                </a:solidFill>
                <a:latin typeface="Arial" charset="0"/>
              </a:defRPr>
            </a:lvl4pPr>
            <a:lvl5pPr marL="2057400" indent="-228600" eaLnBrk="0" hangingPunct="0">
              <a:spcBef>
                <a:spcPct val="20000"/>
              </a:spcBef>
              <a:buChar char="»"/>
              <a:tabLst>
                <a:tab pos="341313" algn="r"/>
                <a:tab pos="342900" algn="r"/>
              </a:tabLst>
              <a:defRPr sz="2000">
                <a:solidFill>
                  <a:schemeClr val="tx1"/>
                </a:solidFill>
                <a:latin typeface="Arial" charset="0"/>
              </a:defRPr>
            </a:lvl5pPr>
            <a:lvl6pPr marL="2514600" indent="-228600" eaLnBrk="0" fontAlgn="base" hangingPunct="0">
              <a:spcBef>
                <a:spcPct val="20000"/>
              </a:spcBef>
              <a:spcAft>
                <a:spcPct val="0"/>
              </a:spcAft>
              <a:buChar char="»"/>
              <a:tabLst>
                <a:tab pos="341313" algn="r"/>
                <a:tab pos="342900" algn="r"/>
              </a:tabLst>
              <a:defRPr sz="2000">
                <a:solidFill>
                  <a:schemeClr val="tx1"/>
                </a:solidFill>
                <a:latin typeface="Arial" charset="0"/>
              </a:defRPr>
            </a:lvl6pPr>
            <a:lvl7pPr marL="2971800" indent="-228600" eaLnBrk="0" fontAlgn="base" hangingPunct="0">
              <a:spcBef>
                <a:spcPct val="20000"/>
              </a:spcBef>
              <a:spcAft>
                <a:spcPct val="0"/>
              </a:spcAft>
              <a:buChar char="»"/>
              <a:tabLst>
                <a:tab pos="341313" algn="r"/>
                <a:tab pos="342900" algn="r"/>
              </a:tabLst>
              <a:defRPr sz="2000">
                <a:solidFill>
                  <a:schemeClr val="tx1"/>
                </a:solidFill>
                <a:latin typeface="Arial" charset="0"/>
              </a:defRPr>
            </a:lvl7pPr>
            <a:lvl8pPr marL="3429000" indent="-228600" eaLnBrk="0" fontAlgn="base" hangingPunct="0">
              <a:spcBef>
                <a:spcPct val="20000"/>
              </a:spcBef>
              <a:spcAft>
                <a:spcPct val="0"/>
              </a:spcAft>
              <a:buChar char="»"/>
              <a:tabLst>
                <a:tab pos="341313" algn="r"/>
                <a:tab pos="342900" algn="r"/>
              </a:tabLst>
              <a:defRPr sz="2000">
                <a:solidFill>
                  <a:schemeClr val="tx1"/>
                </a:solidFill>
                <a:latin typeface="Arial" charset="0"/>
              </a:defRPr>
            </a:lvl8pPr>
            <a:lvl9pPr marL="3886200" indent="-228600" eaLnBrk="0" fontAlgn="base" hangingPunct="0">
              <a:spcBef>
                <a:spcPct val="20000"/>
              </a:spcBef>
              <a:spcAft>
                <a:spcPct val="0"/>
              </a:spcAft>
              <a:buChar char="»"/>
              <a:tabLst>
                <a:tab pos="341313" algn="r"/>
                <a:tab pos="342900" algn="r"/>
              </a:tabLst>
              <a:defRPr sz="2000">
                <a:solidFill>
                  <a:schemeClr val="tx1"/>
                </a:solidFill>
                <a:latin typeface="Arial" charset="0"/>
              </a:defRPr>
            </a:lvl9pPr>
          </a:lstStyle>
          <a:p>
            <a:pPr eaLnBrk="1" hangingPunct="1">
              <a:spcBef>
                <a:spcPct val="0"/>
              </a:spcBef>
              <a:buClrTx/>
              <a:buFontTx/>
              <a:buNone/>
            </a:pPr>
            <a:r>
              <a:rPr lang="en-US" altLang="en-US" sz="2400">
                <a:solidFill>
                  <a:schemeClr val="tx1"/>
                </a:solidFill>
              </a:rPr>
              <a:t>2.</a:t>
            </a:r>
            <a:r>
              <a:rPr lang="en-US" altLang="en-US" sz="2400" b="0">
                <a:solidFill>
                  <a:schemeClr val="tx1"/>
                </a:solidFill>
              </a:rPr>
              <a:t> A decrease in the 		supply of dollars.</a:t>
            </a:r>
            <a:endParaRPr lang="en-US" altLang="en-US" sz="2400" b="0">
              <a:solidFill>
                <a:srgbClr val="1566B0"/>
              </a:solidFill>
            </a:endParaRPr>
          </a:p>
        </p:txBody>
      </p:sp>
      <p:pic>
        <p:nvPicPr>
          <p:cNvPr id="26630" name="Picture 9" descr="fig33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16113"/>
            <a:ext cx="44958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33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16113"/>
            <a:ext cx="44958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3304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16113"/>
            <a:ext cx="44958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4093"/>
                                        </p:tgtEl>
                                        <p:attrNameLst>
                                          <p:attrName>style.visibility</p:attrName>
                                        </p:attrNameLst>
                                      </p:cBhvr>
                                      <p:to>
                                        <p:strVal val="visible"/>
                                      </p:to>
                                    </p:set>
                                    <p:animEffect transition="in" filter="wipe(left)">
                                      <p:cBhvr>
                                        <p:cTn id="7" dur="500"/>
                                        <p:tgtEl>
                                          <p:spTgt spid="81409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4094"/>
                                        </p:tgtEl>
                                        <p:attrNameLst>
                                          <p:attrName>style.visibility</p:attrName>
                                        </p:attrNameLst>
                                      </p:cBhvr>
                                      <p:to>
                                        <p:strVal val="visible"/>
                                      </p:to>
                                    </p:set>
                                    <p:animEffect transition="in" filter="wipe(left)">
                                      <p:cBhvr>
                                        <p:cTn id="16" dur="500"/>
                                        <p:tgtEl>
                                          <p:spTgt spid="814094"/>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right)">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93" grpId="0" autoUpdateAnimBg="0"/>
      <p:bldP spid="81409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8925" y="1828800"/>
            <a:ext cx="3902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400" b="0">
                <a:solidFill>
                  <a:schemeClr val="tx1"/>
                </a:solidFill>
              </a:rPr>
              <a:t>Figure 33.5 shows the  equilibrium exchange rate.</a:t>
            </a:r>
          </a:p>
        </p:txBody>
      </p:sp>
      <p:sp>
        <p:nvSpPr>
          <p:cNvPr id="816136" name="Text Box 8"/>
          <p:cNvSpPr txBox="1">
            <a:spLocks noChangeArrowheads="1"/>
          </p:cNvSpPr>
          <p:nvPr/>
        </p:nvSpPr>
        <p:spPr bwMode="auto">
          <a:xfrm>
            <a:off x="228600" y="2819400"/>
            <a:ext cx="403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400">
                <a:solidFill>
                  <a:srgbClr val="000000"/>
                </a:solidFill>
              </a:rPr>
              <a:t>1. </a:t>
            </a:r>
            <a:r>
              <a:rPr lang="en-US" altLang="en-US" sz="2400" b="0">
                <a:solidFill>
                  <a:srgbClr val="000000"/>
                </a:solidFill>
              </a:rPr>
              <a:t>If the exchange rate is 0.80 euros per dollar, there is a surplus of dollars and the exchange rate falls.</a:t>
            </a:r>
          </a:p>
        </p:txBody>
      </p:sp>
      <p:sp>
        <p:nvSpPr>
          <p:cNvPr id="816137" name="Text Box 9"/>
          <p:cNvSpPr txBox="1">
            <a:spLocks noChangeArrowheads="1"/>
          </p:cNvSpPr>
          <p:nvPr/>
        </p:nvSpPr>
        <p:spPr bwMode="auto">
          <a:xfrm>
            <a:off x="152400" y="4840288"/>
            <a:ext cx="4038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1313" indent="-341313" eaLnBrk="0" hangingPunct="0">
              <a:spcBef>
                <a:spcPct val="20000"/>
              </a:spcBef>
              <a:buClr>
                <a:srgbClr val="00468F"/>
              </a:buClr>
              <a:buFont typeface="Webdings" pitchFamily="18" charset="2"/>
              <a:buChar char="&lt;"/>
              <a:defRPr sz="2800" b="1">
                <a:solidFill>
                  <a:srgbClr val="00468F"/>
                </a:solidFill>
                <a:latin typeface="Arial" charset="0"/>
              </a:defRPr>
            </a:lvl1pPr>
            <a:lvl2pPr marL="742950" indent="-285750" eaLnBrk="0" hangingPunct="0">
              <a:lnSpc>
                <a:spcPct val="105000"/>
              </a:lnSpc>
              <a:spcBef>
                <a:spcPct val="50000"/>
              </a:spcBef>
              <a:defRPr sz="2400">
                <a:solidFill>
                  <a:schemeClr val="tx1"/>
                </a:solidFill>
                <a:latin typeface="Arial" charset="0"/>
              </a:defRPr>
            </a:lvl2pPr>
            <a:lvl3pPr marL="1143000" indent="-228600" eaLnBrk="0" hangingPunct="0">
              <a:spcBef>
                <a:spcPct val="20000"/>
              </a:spcBef>
              <a:buClr>
                <a:srgbClr val="00468F"/>
              </a:buClr>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US" altLang="en-US" sz="2400">
                <a:solidFill>
                  <a:schemeClr val="tx1"/>
                </a:solidFill>
              </a:rPr>
              <a:t>2.</a:t>
            </a:r>
            <a:r>
              <a:rPr lang="en-US" altLang="en-US" sz="2400" b="0">
                <a:solidFill>
                  <a:schemeClr val="tx1"/>
                </a:solidFill>
              </a:rPr>
              <a:t> </a:t>
            </a:r>
            <a:r>
              <a:rPr lang="en-US" altLang="en-US" sz="2400" b="0">
                <a:solidFill>
                  <a:srgbClr val="000000"/>
                </a:solidFill>
              </a:rPr>
              <a:t>If the exchange rate is 0.60 euros per dollar, there is a shortage of dollars and the exchange rate rises.</a:t>
            </a:r>
            <a:endParaRPr lang="en-US" altLang="en-US" sz="2400" b="0">
              <a:solidFill>
                <a:srgbClr val="1566B0"/>
              </a:solidFill>
            </a:endParaRPr>
          </a:p>
        </p:txBody>
      </p:sp>
      <p:sp>
        <p:nvSpPr>
          <p:cNvPr id="27653" name="Rectangle 12"/>
          <p:cNvSpPr>
            <a:spLocks noGrp="1" noChangeArrowheads="1"/>
          </p:cNvSpPr>
          <p:nvPr>
            <p:ph type="title"/>
          </p:nvPr>
        </p:nvSpPr>
        <p:spPr/>
        <p:txBody>
          <a:bodyPr/>
          <a:lstStyle/>
          <a:p>
            <a:pPr eaLnBrk="1" hangingPunct="1"/>
            <a:r>
              <a:rPr lang="en-US" altLang="en-US" smtClean="0"/>
              <a:t>33.2  THE EXCHANGE RATE</a:t>
            </a:r>
          </a:p>
        </p:txBody>
      </p:sp>
      <p:pic>
        <p:nvPicPr>
          <p:cNvPr id="27654" name="Picture 8" descr="fig3305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1855788"/>
            <a:ext cx="456088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3305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0" y="1855788"/>
            <a:ext cx="456088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3305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9750" y="1855788"/>
            <a:ext cx="456088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6136"/>
                                        </p:tgtEl>
                                        <p:attrNameLst>
                                          <p:attrName>style.visibility</p:attrName>
                                        </p:attrNameLst>
                                      </p:cBhvr>
                                      <p:to>
                                        <p:strVal val="visible"/>
                                      </p:to>
                                    </p:set>
                                    <p:animEffect transition="in" filter="wipe(left)">
                                      <p:cBhvr>
                                        <p:cTn id="7" dur="500"/>
                                        <p:tgtEl>
                                          <p:spTgt spid="81613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16137"/>
                                        </p:tgtEl>
                                        <p:attrNameLst>
                                          <p:attrName>style.visibility</p:attrName>
                                        </p:attrNameLst>
                                      </p:cBhvr>
                                      <p:to>
                                        <p:strVal val="visible"/>
                                      </p:to>
                                    </p:set>
                                    <p:animEffect transition="in" filter="wipe(left)">
                                      <p:cBhvr>
                                        <p:cTn id="16" dur="500"/>
                                        <p:tgtEl>
                                          <p:spTgt spid="816137"/>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6" grpId="0" autoUpdateAnimBg="0"/>
      <p:bldP spid="81613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
          <p:cNvSpPr txBox="1">
            <a:spLocks noChangeArrowheads="1"/>
          </p:cNvSpPr>
          <p:nvPr/>
        </p:nvSpPr>
        <p:spPr bwMode="auto">
          <a:xfrm>
            <a:off x="228600" y="1855788"/>
            <a:ext cx="3657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lr>
                <a:srgbClr val="00468F"/>
              </a:buClr>
              <a:buFont typeface="Webdings" pitchFamily="18" charset="2"/>
              <a:buChar char="&lt;"/>
              <a:tabLst>
                <a:tab pos="1200150" algn="l"/>
              </a:tabLst>
              <a:defRPr sz="2800" b="1">
                <a:solidFill>
                  <a:srgbClr val="00468F"/>
                </a:solidFill>
                <a:latin typeface="Arial" charset="0"/>
              </a:defRPr>
            </a:lvl1pPr>
            <a:lvl2pPr marL="742950" indent="-285750" eaLnBrk="0" hangingPunct="0">
              <a:lnSpc>
                <a:spcPct val="105000"/>
              </a:lnSpc>
              <a:spcBef>
                <a:spcPct val="50000"/>
              </a:spcBef>
              <a:tabLst>
                <a:tab pos="1200150" algn="l"/>
              </a:tabLst>
              <a:defRPr sz="2400">
                <a:solidFill>
                  <a:schemeClr val="tx1"/>
                </a:solidFill>
                <a:latin typeface="Arial" charset="0"/>
              </a:defRPr>
            </a:lvl2pPr>
            <a:lvl3pPr marL="1143000" indent="-228600" eaLnBrk="0" hangingPunct="0">
              <a:spcBef>
                <a:spcPct val="20000"/>
              </a:spcBef>
              <a:buClr>
                <a:srgbClr val="00468F"/>
              </a:buClr>
              <a:buChar char="•"/>
              <a:tabLst>
                <a:tab pos="1200150" algn="l"/>
              </a:tabLst>
              <a:defRPr sz="2400">
                <a:solidFill>
                  <a:schemeClr val="tx1"/>
                </a:solidFill>
                <a:latin typeface="Arial" charset="0"/>
              </a:defRPr>
            </a:lvl3pPr>
            <a:lvl4pPr marL="1600200" indent="-228600" eaLnBrk="0" hangingPunct="0">
              <a:spcBef>
                <a:spcPct val="20000"/>
              </a:spcBef>
              <a:buChar char="–"/>
              <a:tabLst>
                <a:tab pos="1200150" algn="l"/>
              </a:tabLst>
              <a:defRPr sz="2000">
                <a:solidFill>
                  <a:schemeClr val="tx1"/>
                </a:solidFill>
                <a:latin typeface="Arial" charset="0"/>
              </a:defRPr>
            </a:lvl4pPr>
            <a:lvl5pPr marL="2057400" indent="-228600" eaLnBrk="0" hangingPunct="0">
              <a:spcBef>
                <a:spcPct val="20000"/>
              </a:spcBef>
              <a:buChar char="»"/>
              <a:tabLst>
                <a:tab pos="120015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20015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20015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20015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200150" algn="l"/>
              </a:tabLst>
              <a:defRPr sz="2000">
                <a:solidFill>
                  <a:schemeClr val="tx1"/>
                </a:solidFill>
                <a:latin typeface="Arial" charset="0"/>
              </a:defRPr>
            </a:lvl9pPr>
          </a:lstStyle>
          <a:p>
            <a:pPr eaLnBrk="1" hangingPunct="1">
              <a:spcBef>
                <a:spcPct val="0"/>
              </a:spcBef>
              <a:buClrTx/>
              <a:buFontTx/>
              <a:buNone/>
            </a:pPr>
            <a:r>
              <a:rPr lang="en-US" altLang="en-US" sz="2400">
                <a:solidFill>
                  <a:schemeClr val="tx1"/>
                </a:solidFill>
              </a:rPr>
              <a:t>3.</a:t>
            </a:r>
            <a:r>
              <a:rPr lang="en-US" altLang="en-US" sz="2400" b="0">
                <a:solidFill>
                  <a:schemeClr val="tx1"/>
                </a:solidFill>
              </a:rPr>
              <a:t> </a:t>
            </a:r>
            <a:r>
              <a:rPr lang="en-US" altLang="en-US" sz="2400" b="0">
                <a:solidFill>
                  <a:srgbClr val="000000"/>
                </a:solidFill>
              </a:rPr>
              <a:t>If the exchange rate is 0.70 euros per dollar, there is neither a shortage nor a surplus of dollars and the exchange rate remains constant. The market is in equilibrium.</a:t>
            </a:r>
            <a:endParaRPr lang="en-US" altLang="en-US" sz="2400" b="0">
              <a:solidFill>
                <a:srgbClr val="000000"/>
              </a:solidFill>
              <a:latin typeface="Charcoal" charset="0"/>
            </a:endParaRPr>
          </a:p>
        </p:txBody>
      </p:sp>
      <p:sp>
        <p:nvSpPr>
          <p:cNvPr id="28675" name="Rectangle 13"/>
          <p:cNvSpPr>
            <a:spLocks noGrp="1" noChangeArrowheads="1"/>
          </p:cNvSpPr>
          <p:nvPr>
            <p:ph type="title"/>
          </p:nvPr>
        </p:nvSpPr>
        <p:spPr/>
        <p:txBody>
          <a:bodyPr/>
          <a:lstStyle/>
          <a:p>
            <a:pPr eaLnBrk="1" hangingPunct="1"/>
            <a:r>
              <a:rPr lang="en-US" altLang="en-US" smtClean="0"/>
              <a:t>33.2  THE EXCHANGE RATE</a:t>
            </a:r>
          </a:p>
        </p:txBody>
      </p:sp>
      <p:pic>
        <p:nvPicPr>
          <p:cNvPr id="28676" name="Picture 8" descr="fig3305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9750" y="1855788"/>
            <a:ext cx="456088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fig3305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9750" y="1855788"/>
            <a:ext cx="456088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descr="fig3305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9750" y="1855788"/>
            <a:ext cx="456088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3305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9750" y="1855788"/>
            <a:ext cx="456088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381000" y="38100"/>
            <a:ext cx="8229600" cy="533400"/>
          </a:xfrm>
        </p:spPr>
        <p:txBody>
          <a:bodyPr/>
          <a:lstStyle/>
          <a:p>
            <a:pPr eaLnBrk="1" hangingPunct="1"/>
            <a:r>
              <a:rPr lang="en-US" altLang="en-US" smtClean="0"/>
              <a:t>33.2  THE EXCHANGE RATE</a:t>
            </a:r>
            <a:endParaRPr lang="en-CA" altLang="en-US" smtClean="0"/>
          </a:p>
        </p:txBody>
      </p:sp>
      <p:sp>
        <p:nvSpPr>
          <p:cNvPr id="818181" name="Rectangle 5"/>
          <p:cNvSpPr>
            <a:spLocks noGrp="1" noChangeArrowheads="1"/>
          </p:cNvSpPr>
          <p:nvPr>
            <p:ph type="body" idx="1"/>
          </p:nvPr>
        </p:nvSpPr>
        <p:spPr>
          <a:xfrm>
            <a:off x="152400" y="685800"/>
            <a:ext cx="8839200" cy="6019800"/>
          </a:xfrm>
        </p:spPr>
        <p:txBody>
          <a:bodyPr/>
          <a:lstStyle/>
          <a:p>
            <a:pPr eaLnBrk="1" hangingPunct="1">
              <a:lnSpc>
                <a:spcPct val="90000"/>
              </a:lnSpc>
            </a:pPr>
            <a:r>
              <a:rPr lang="en-US" altLang="en-US" noProof="1" smtClean="0"/>
              <a:t>Exchange Rate Expectations</a:t>
            </a:r>
          </a:p>
          <a:p>
            <a:pPr lvl="1" eaLnBrk="1" hangingPunct="1">
              <a:lnSpc>
                <a:spcPct val="90000"/>
              </a:lnSpc>
            </a:pPr>
            <a:r>
              <a:rPr lang="en-US" altLang="en-US" dirty="0" smtClean="0"/>
              <a:t>Exchange rate expectations change for 2 reasons:</a:t>
            </a:r>
          </a:p>
          <a:p>
            <a:pPr lvl="1" eaLnBrk="1" hangingPunct="1"/>
            <a:r>
              <a:rPr lang="en-US" altLang="en-US" sz="2600" b="1" noProof="1" smtClean="0">
                <a:solidFill>
                  <a:srgbClr val="FF0000"/>
                </a:solidFill>
              </a:rPr>
              <a:t>Purchasing </a:t>
            </a:r>
            <a:r>
              <a:rPr lang="en-US" altLang="en-US" sz="2600" b="1" dirty="0" smtClean="0">
                <a:solidFill>
                  <a:srgbClr val="FF0000"/>
                </a:solidFill>
              </a:rPr>
              <a:t>p</a:t>
            </a:r>
            <a:r>
              <a:rPr lang="en-US" altLang="en-US" sz="2600" b="1" noProof="1" smtClean="0">
                <a:solidFill>
                  <a:srgbClr val="FF0000"/>
                </a:solidFill>
              </a:rPr>
              <a:t>ower </a:t>
            </a:r>
            <a:r>
              <a:rPr lang="en-US" altLang="en-US" sz="2600" b="1" dirty="0" smtClean="0">
                <a:solidFill>
                  <a:srgbClr val="FF0000"/>
                </a:solidFill>
              </a:rPr>
              <a:t>p</a:t>
            </a:r>
            <a:r>
              <a:rPr lang="en-US" altLang="en-US" sz="2600" b="1" noProof="1" smtClean="0">
                <a:solidFill>
                  <a:srgbClr val="FF0000"/>
                </a:solidFill>
              </a:rPr>
              <a:t>arity</a:t>
            </a:r>
            <a:r>
              <a:rPr lang="en-US" altLang="en-US" sz="2600" b="1" dirty="0" smtClean="0">
                <a:solidFill>
                  <a:srgbClr val="FF0000"/>
                </a:solidFill>
              </a:rPr>
              <a:t> theory </a:t>
            </a:r>
            <a:r>
              <a:rPr lang="en-US" altLang="en-US" dirty="0" smtClean="0"/>
              <a:t>means equal value of money</a:t>
            </a:r>
            <a:r>
              <a:rPr lang="en-US" altLang="en-US" dirty="0" smtClean="0">
                <a:cs typeface="Arial" charset="0"/>
              </a:rPr>
              <a:t>—a situation in which money buys the same amount of goods and services in different currencies.</a:t>
            </a:r>
          </a:p>
          <a:p>
            <a:pPr lvl="1" eaLnBrk="1" hangingPunct="1"/>
            <a:r>
              <a:rPr lang="en-US" altLang="en-US" b="1" dirty="0" smtClean="0">
                <a:solidFill>
                  <a:srgbClr val="FF0000"/>
                </a:solidFill>
                <a:cs typeface="Arial" charset="0"/>
              </a:rPr>
              <a:t>Interest Rate parity </a:t>
            </a:r>
            <a:r>
              <a:rPr lang="en-US" altLang="en-US" dirty="0" smtClean="0">
                <a:cs typeface="Arial" charset="0"/>
              </a:rPr>
              <a:t>works the same way, the interest rate is the price of the currency, all prices are going to be equal regardless of exchange rate in the long run.</a:t>
            </a:r>
            <a:endParaRPr lang="en-US" altLang="en-US"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8181">
                                            <p:txEl>
                                              <p:pRg st="1" end="1"/>
                                            </p:txEl>
                                          </p:spTgt>
                                        </p:tgtEl>
                                        <p:attrNameLst>
                                          <p:attrName>style.visibility</p:attrName>
                                        </p:attrNameLst>
                                      </p:cBhvr>
                                      <p:to>
                                        <p:strVal val="visible"/>
                                      </p:to>
                                    </p:set>
                                    <p:animEffect transition="in" filter="wipe(left)">
                                      <p:cBhvr>
                                        <p:cTn id="7" dur="500"/>
                                        <p:tgtEl>
                                          <p:spTgt spid="81818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8181">
                                            <p:txEl>
                                              <p:pRg st="2" end="2"/>
                                            </p:txEl>
                                          </p:spTgt>
                                        </p:tgtEl>
                                        <p:attrNameLst>
                                          <p:attrName>style.visibility</p:attrName>
                                        </p:attrNameLst>
                                      </p:cBhvr>
                                      <p:to>
                                        <p:strVal val="visible"/>
                                      </p:to>
                                    </p:set>
                                    <p:animEffect transition="in" filter="wipe(left)">
                                      <p:cBhvr>
                                        <p:cTn id="12" dur="500"/>
                                        <p:tgtEl>
                                          <p:spTgt spid="81818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8181">
                                            <p:txEl>
                                              <p:pRg st="3" end="3"/>
                                            </p:txEl>
                                          </p:spTgt>
                                        </p:tgtEl>
                                        <p:attrNameLst>
                                          <p:attrName>style.visibility</p:attrName>
                                        </p:attrNameLst>
                                      </p:cBhvr>
                                      <p:to>
                                        <p:strVal val="visible"/>
                                      </p:to>
                                    </p:set>
                                    <p:animEffect transition="in" filter="wipe(left)">
                                      <p:cBhvr>
                                        <p:cTn id="17" dur="500"/>
                                        <p:tgtEl>
                                          <p:spTgt spid="818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1"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6"/>
          <p:cNvSpPr>
            <a:spLocks noGrp="1" noChangeArrowheads="1"/>
          </p:cNvSpPr>
          <p:nvPr>
            <p:ph type="title"/>
          </p:nvPr>
        </p:nvSpPr>
        <p:spPr>
          <a:xfrm>
            <a:off x="381000" y="228600"/>
            <a:ext cx="8229600" cy="533400"/>
          </a:xfrm>
        </p:spPr>
        <p:txBody>
          <a:bodyPr/>
          <a:lstStyle/>
          <a:p>
            <a:pPr eaLnBrk="1" hangingPunct="1"/>
            <a:r>
              <a:rPr lang="en-US" altLang="en-US" dirty="0" smtClean="0"/>
              <a:t>33.1  FINANCING INTERNATIONAL TRADE</a:t>
            </a:r>
            <a:endParaRPr lang="en-CA" altLang="en-US" dirty="0" smtClean="0"/>
          </a:p>
        </p:txBody>
      </p:sp>
      <p:sp>
        <p:nvSpPr>
          <p:cNvPr id="321563" name="Rectangle 27"/>
          <p:cNvSpPr>
            <a:spLocks noGrp="1" noChangeArrowheads="1"/>
          </p:cNvSpPr>
          <p:nvPr>
            <p:ph type="body" idx="1"/>
          </p:nvPr>
        </p:nvSpPr>
        <p:spPr>
          <a:xfrm>
            <a:off x="0" y="762000"/>
            <a:ext cx="9067800" cy="5029200"/>
          </a:xfrm>
        </p:spPr>
        <p:txBody>
          <a:bodyPr/>
          <a:lstStyle/>
          <a:p>
            <a:pPr eaLnBrk="1" hangingPunct="1">
              <a:lnSpc>
                <a:spcPct val="90000"/>
              </a:lnSpc>
            </a:pPr>
            <a:r>
              <a:rPr lang="en-US" altLang="en-US" noProof="1" smtClean="0"/>
              <a:t> Balance of Payment Accounts</a:t>
            </a:r>
          </a:p>
          <a:p>
            <a:pPr marL="520700" lvl="1" indent="-406400" eaLnBrk="1" hangingPunct="1">
              <a:lnSpc>
                <a:spcPct val="90000"/>
              </a:lnSpc>
            </a:pPr>
            <a:r>
              <a:rPr lang="en-US" altLang="en-US" dirty="0" smtClean="0"/>
              <a:t>	</a:t>
            </a:r>
            <a:r>
              <a:rPr lang="en-US" altLang="en-US" sz="2000" dirty="0" smtClean="0"/>
              <a:t>A country’s</a:t>
            </a:r>
            <a:r>
              <a:rPr lang="en-US" altLang="en-US" b="1" dirty="0" smtClean="0">
                <a:solidFill>
                  <a:srgbClr val="FF0000"/>
                </a:solidFill>
              </a:rPr>
              <a:t> b</a:t>
            </a:r>
            <a:r>
              <a:rPr lang="en-US" altLang="en-US" b="1" noProof="1" smtClean="0">
                <a:solidFill>
                  <a:srgbClr val="FF0000"/>
                </a:solidFill>
              </a:rPr>
              <a:t>alance of </a:t>
            </a:r>
            <a:r>
              <a:rPr lang="en-US" altLang="en-US" b="1" dirty="0" smtClean="0">
                <a:solidFill>
                  <a:srgbClr val="FF0000"/>
                </a:solidFill>
              </a:rPr>
              <a:t>p</a:t>
            </a:r>
            <a:r>
              <a:rPr lang="en-US" altLang="en-US" b="1" noProof="1" smtClean="0">
                <a:solidFill>
                  <a:srgbClr val="FF0000"/>
                </a:solidFill>
              </a:rPr>
              <a:t>ayments</a:t>
            </a:r>
            <a:r>
              <a:rPr lang="en-US" altLang="en-US" b="1" dirty="0" smtClean="0">
                <a:solidFill>
                  <a:srgbClr val="FF0000"/>
                </a:solidFill>
              </a:rPr>
              <a:t> accounts </a:t>
            </a:r>
            <a:r>
              <a:rPr lang="en-US" altLang="en-US" sz="2000" dirty="0" smtClean="0"/>
              <a:t>records its all international trading, borrowing, and lending</a:t>
            </a:r>
            <a:r>
              <a:rPr lang="en-US" altLang="en-US" sz="2000" noProof="1"/>
              <a:t> </a:t>
            </a:r>
            <a:r>
              <a:rPr lang="en-US" altLang="en-US" sz="2000" noProof="1" smtClean="0"/>
              <a:t>that takes place between its residents and the residents of other nations. </a:t>
            </a:r>
          </a:p>
          <a:p>
            <a:r>
              <a:rPr lang="en-US" altLang="en-US" sz="2400" noProof="1"/>
              <a:t>	</a:t>
            </a:r>
            <a:r>
              <a:rPr lang="en-US" altLang="en-US" sz="2400" noProof="1" smtClean="0"/>
              <a:t>Transactions fall into two main categories – trade and asset transactions.</a:t>
            </a:r>
          </a:p>
          <a:p>
            <a:r>
              <a:rPr lang="en-US" altLang="en-US" noProof="1" smtClean="0"/>
              <a:t> </a:t>
            </a:r>
            <a:r>
              <a:rPr lang="en-US" sz="2000" dirty="0" smtClean="0">
                <a:solidFill>
                  <a:srgbClr val="FF0000"/>
                </a:solidFill>
              </a:rPr>
              <a:t>International </a:t>
            </a:r>
            <a:r>
              <a:rPr lang="en-US" sz="2000" dirty="0">
                <a:solidFill>
                  <a:srgbClr val="FF0000"/>
                </a:solidFill>
              </a:rPr>
              <a:t>trade involves </a:t>
            </a:r>
            <a:r>
              <a:rPr lang="en-US" sz="2000" dirty="0"/>
              <a:t>the buying and selling of good or services across international borders.</a:t>
            </a:r>
          </a:p>
          <a:p>
            <a:pPr lvl="1"/>
            <a:r>
              <a:rPr lang="en-US" sz="1800" dirty="0"/>
              <a:t>Egypt exports cotton to the US; US company hires a call center in England to answer its phone calls.</a:t>
            </a:r>
          </a:p>
          <a:p>
            <a:r>
              <a:rPr lang="en-US" sz="2000" dirty="0">
                <a:solidFill>
                  <a:srgbClr val="FF0000"/>
                </a:solidFill>
              </a:rPr>
              <a:t>International asset transactions </a:t>
            </a:r>
            <a:r>
              <a:rPr lang="en-US" sz="2000" dirty="0"/>
              <a:t>involve the transfer of the property rights to either real or financial assets between citizens of different nations.</a:t>
            </a:r>
          </a:p>
          <a:p>
            <a:pPr lvl="1"/>
            <a:r>
              <a:rPr lang="en-US" sz="1800" dirty="0"/>
              <a:t>Buying and selling foreign stocks; selling your house in California to a Swedish citizen.</a:t>
            </a:r>
          </a:p>
          <a:p>
            <a:pPr marL="520700" lvl="1" indent="-406400" eaLnBrk="1" hangingPunct="1">
              <a:lnSpc>
                <a:spcPct val="90000"/>
              </a:lnSpc>
            </a:pPr>
            <a:endParaRPr lang="en-US" altLang="en-US" noProof="1" smtClean="0"/>
          </a:p>
          <a:p>
            <a:pPr marL="520700" lvl="1" indent="-406400" eaLnBrk="1" hangingPunct="1"/>
            <a:r>
              <a:rPr lang="en-US" altLang="en-US" sz="2600" b="1" dirty="0" smtClean="0">
                <a:solidFill>
                  <a:srgbClr val="FF0000"/>
                </a:solidFill>
              </a:rPr>
              <a:t>	</a:t>
            </a:r>
            <a:endParaRPr lang="en-US" altLang="en-US" noProof="1" smtClean="0"/>
          </a:p>
        </p:txBody>
      </p:sp>
    </p:spTree>
  </p:cSld>
  <p:clrMapOvr>
    <a:masterClrMapping/>
  </p:clrMapOvr>
  <p:transition spd="med">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90" y="152400"/>
            <a:ext cx="8229600" cy="533400"/>
          </a:xfrm>
        </p:spPr>
        <p:txBody>
          <a:bodyPr/>
          <a:lstStyle/>
          <a:p>
            <a:r>
              <a:rPr lang="en-US" dirty="0" smtClean="0"/>
              <a:t>The Big Mac Index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50488"/>
            <a:ext cx="6750484" cy="6014682"/>
          </a:xfrm>
        </p:spPr>
      </p:pic>
    </p:spTree>
    <p:extLst>
      <p:ext uri="{BB962C8B-B14F-4D97-AF65-F5344CB8AC3E}">
        <p14:creationId xmlns:p14="http://schemas.microsoft.com/office/powerpoint/2010/main" val="416353902"/>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8229600" cy="533400"/>
          </a:xfrm>
        </p:spPr>
        <p:txBody>
          <a:bodyPr/>
          <a:lstStyle/>
          <a:p>
            <a:pPr eaLnBrk="1" hangingPunct="1"/>
            <a:r>
              <a:rPr lang="en-US" altLang="en-US" smtClean="0"/>
              <a:t>33.2  THE EXCHANGE RATE</a:t>
            </a:r>
            <a:endParaRPr lang="en-CA" altLang="en-US" smtClean="0"/>
          </a:p>
        </p:txBody>
      </p:sp>
      <p:sp>
        <p:nvSpPr>
          <p:cNvPr id="864259" name="Rectangle 3"/>
          <p:cNvSpPr>
            <a:spLocks noGrp="1" noChangeArrowheads="1"/>
          </p:cNvSpPr>
          <p:nvPr>
            <p:ph type="body" idx="1"/>
          </p:nvPr>
        </p:nvSpPr>
        <p:spPr>
          <a:xfrm>
            <a:off x="457200" y="914400"/>
            <a:ext cx="8001000" cy="5638800"/>
          </a:xfrm>
        </p:spPr>
        <p:txBody>
          <a:bodyPr/>
          <a:lstStyle/>
          <a:p>
            <a:pPr lvl="1" eaLnBrk="1" hangingPunct="1"/>
            <a:r>
              <a:rPr lang="en-US" altLang="en-US" smtClean="0"/>
              <a:t>Suppose that a Big Mac costs $4 (Canadian) in Toronto and $3 (U.S.) in New York.</a:t>
            </a:r>
          </a:p>
          <a:p>
            <a:pPr lvl="1" eaLnBrk="1" hangingPunct="1"/>
            <a:r>
              <a:rPr lang="en-US" altLang="en-US" smtClean="0"/>
              <a:t>If the exchange rate is $1.33 Canadian per U.S. dollar, then the two monies have the same value</a:t>
            </a:r>
            <a:r>
              <a:rPr lang="en-US" altLang="en-US" smtClean="0">
                <a:cs typeface="Arial" charset="0"/>
              </a:rPr>
              <a:t>—you can buy a Big Mac in Toronto or New York for either $4 Canadian or $3 U.S.</a:t>
            </a:r>
          </a:p>
          <a:p>
            <a:pPr lvl="1" eaLnBrk="1" hangingPunct="1"/>
            <a:r>
              <a:rPr lang="en-US" altLang="en-US" smtClean="0"/>
              <a:t>But if a Big Mac in New York rises to $4 and the exchange rate remains at $1.33 Canadian per U.S. dollar, then money buys more in Canada than in the United States.</a:t>
            </a:r>
          </a:p>
          <a:p>
            <a:pPr lvl="1" eaLnBrk="1" hangingPunct="1"/>
            <a:r>
              <a:rPr lang="en-US" altLang="en-US" smtClean="0"/>
              <a:t>Money does not have equal value.  What will happen? </a:t>
            </a:r>
            <a:r>
              <a:rPr lang="en-US" altLang="en-US" smtClean="0">
                <a:solidFill>
                  <a:srgbClr val="00B050"/>
                </a:solidFill>
              </a:rPr>
              <a:t>Demand for Canadian $ rises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4259">
                                            <p:txEl>
                                              <p:pRg st="1" end="1"/>
                                            </p:txEl>
                                          </p:spTgt>
                                        </p:tgtEl>
                                        <p:attrNameLst>
                                          <p:attrName>style.visibility</p:attrName>
                                        </p:attrNameLst>
                                      </p:cBhvr>
                                      <p:to>
                                        <p:strVal val="visible"/>
                                      </p:to>
                                    </p:set>
                                    <p:animEffect transition="in" filter="wipe(left)">
                                      <p:cBhvr>
                                        <p:cTn id="7" dur="500"/>
                                        <p:tgtEl>
                                          <p:spTgt spid="8642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4259">
                                            <p:txEl>
                                              <p:pRg st="2" end="2"/>
                                            </p:txEl>
                                          </p:spTgt>
                                        </p:tgtEl>
                                        <p:attrNameLst>
                                          <p:attrName>style.visibility</p:attrName>
                                        </p:attrNameLst>
                                      </p:cBhvr>
                                      <p:to>
                                        <p:strVal val="visible"/>
                                      </p:to>
                                    </p:set>
                                    <p:animEffect transition="in" filter="wipe(left)">
                                      <p:cBhvr>
                                        <p:cTn id="12" dur="500"/>
                                        <p:tgtEl>
                                          <p:spTgt spid="8642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4259">
                                            <p:txEl>
                                              <p:pRg st="3" end="3"/>
                                            </p:txEl>
                                          </p:spTgt>
                                        </p:tgtEl>
                                        <p:attrNameLst>
                                          <p:attrName>style.visibility</p:attrName>
                                        </p:attrNameLst>
                                      </p:cBhvr>
                                      <p:to>
                                        <p:strVal val="visible"/>
                                      </p:to>
                                    </p:set>
                                    <p:animEffect transition="in" filter="wipe(left)">
                                      <p:cBhvr>
                                        <p:cTn id="17" dur="500"/>
                                        <p:tgtEl>
                                          <p:spTgt spid="864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259"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33.2  THE EXCHANGE RATE</a:t>
            </a:r>
            <a:endParaRPr lang="en-CA" altLang="en-US" smtClean="0"/>
          </a:p>
        </p:txBody>
      </p:sp>
      <p:sp>
        <p:nvSpPr>
          <p:cNvPr id="865283" name="Rectangle 3"/>
          <p:cNvSpPr>
            <a:spLocks noGrp="1" noChangeArrowheads="1"/>
          </p:cNvSpPr>
          <p:nvPr>
            <p:ph type="body" idx="1"/>
          </p:nvPr>
        </p:nvSpPr>
        <p:spPr>
          <a:xfrm>
            <a:off x="609600" y="1905000"/>
            <a:ext cx="8001000" cy="3886200"/>
          </a:xfrm>
        </p:spPr>
        <p:txBody>
          <a:bodyPr/>
          <a:lstStyle/>
          <a:p>
            <a:pPr lvl="1" eaLnBrk="1" hangingPunct="1"/>
            <a:r>
              <a:rPr lang="en-US" altLang="en-US" smtClean="0"/>
              <a:t>T</a:t>
            </a:r>
            <a:r>
              <a:rPr lang="en-US" altLang="en-US" noProof="1" smtClean="0"/>
              <a:t>he value of money is determined by the price level.</a:t>
            </a:r>
          </a:p>
          <a:p>
            <a:pPr marL="228600" lvl="2" indent="0" eaLnBrk="1" hangingPunct="1">
              <a:lnSpc>
                <a:spcPct val="90000"/>
              </a:lnSpc>
              <a:buFontTx/>
              <a:buNone/>
            </a:pPr>
            <a:r>
              <a:rPr lang="en-US" altLang="en-US" smtClean="0"/>
              <a:t>I</a:t>
            </a:r>
            <a:r>
              <a:rPr lang="en-US" altLang="en-US" noProof="1" smtClean="0"/>
              <a:t>f prices in the </a:t>
            </a:r>
            <a:r>
              <a:rPr lang="en-US" altLang="en-US" smtClean="0"/>
              <a:t>United States</a:t>
            </a:r>
            <a:r>
              <a:rPr lang="en-US" altLang="en-US" noProof="1" smtClean="0"/>
              <a:t> rise faster than those of other countries, </a:t>
            </a:r>
            <a:r>
              <a:rPr lang="en-US" altLang="en-US" smtClean="0"/>
              <a:t>people will generally expect the foreign exchange value of the U.S. dollar to fall.</a:t>
            </a:r>
          </a:p>
          <a:p>
            <a:pPr marL="228600" lvl="2" indent="0" eaLnBrk="1" hangingPunct="1">
              <a:lnSpc>
                <a:spcPct val="90000"/>
              </a:lnSpc>
              <a:buFontTx/>
              <a:buNone/>
            </a:pPr>
            <a:r>
              <a:rPr lang="en-US" altLang="en-US" smtClean="0">
                <a:solidFill>
                  <a:srgbClr val="00B050"/>
                </a:solidFill>
              </a:rPr>
              <a:t>Demand for U.S. dollars will decrease, and supply of U.S. dollars will increase.</a:t>
            </a:r>
          </a:p>
          <a:p>
            <a:pPr marL="228600" lvl="2" indent="0" eaLnBrk="1" hangingPunct="1">
              <a:lnSpc>
                <a:spcPct val="90000"/>
              </a:lnSpc>
              <a:buFontTx/>
              <a:buNone/>
            </a:pPr>
            <a:r>
              <a:rPr lang="en-US" altLang="en-US" smtClean="0">
                <a:solidFill>
                  <a:srgbClr val="00B050"/>
                </a:solidFill>
              </a:rPr>
              <a:t>The U.S. dollar exchange rate will fall</a:t>
            </a:r>
            <a:r>
              <a:rPr lang="en-US" altLang="en-US" noProof="1" smtClean="0">
                <a:solidFill>
                  <a:srgbClr val="00B050"/>
                </a:solidFill>
              </a:rPr>
              <a:t>. </a:t>
            </a:r>
            <a:endParaRPr lang="en-US" altLang="en-US" smtClean="0">
              <a:solidFill>
                <a:srgbClr val="00B050"/>
              </a:solidFill>
            </a:endParaRPr>
          </a:p>
          <a:p>
            <a:pPr marL="228600" lvl="2" indent="0" eaLnBrk="1" hangingPunct="1">
              <a:lnSpc>
                <a:spcPct val="90000"/>
              </a:lnSpc>
              <a:buFontTx/>
              <a:buNone/>
            </a:pPr>
            <a:r>
              <a:rPr lang="en-US" altLang="en-US" smtClean="0">
                <a:solidFill>
                  <a:srgbClr val="00B050"/>
                </a:solidFill>
              </a:rPr>
              <a:t>The U.S. dollar depreciates.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5283">
                                            <p:txEl>
                                              <p:pRg st="1" end="1"/>
                                            </p:txEl>
                                          </p:spTgt>
                                        </p:tgtEl>
                                        <p:attrNameLst>
                                          <p:attrName>style.visibility</p:attrName>
                                        </p:attrNameLst>
                                      </p:cBhvr>
                                      <p:to>
                                        <p:strVal val="visible"/>
                                      </p:to>
                                    </p:set>
                                    <p:animEffect transition="in" filter="wipe(left)">
                                      <p:cBhvr>
                                        <p:cTn id="7" dur="500"/>
                                        <p:tgtEl>
                                          <p:spTgt spid="865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5283">
                                            <p:txEl>
                                              <p:pRg st="2" end="2"/>
                                            </p:txEl>
                                          </p:spTgt>
                                        </p:tgtEl>
                                        <p:attrNameLst>
                                          <p:attrName>style.visibility</p:attrName>
                                        </p:attrNameLst>
                                      </p:cBhvr>
                                      <p:to>
                                        <p:strVal val="visible"/>
                                      </p:to>
                                    </p:set>
                                    <p:animEffect transition="in" filter="wipe(left)">
                                      <p:cBhvr>
                                        <p:cTn id="12" dur="500"/>
                                        <p:tgtEl>
                                          <p:spTgt spid="8652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5283">
                                            <p:txEl>
                                              <p:pRg st="3" end="3"/>
                                            </p:txEl>
                                          </p:spTgt>
                                        </p:tgtEl>
                                        <p:attrNameLst>
                                          <p:attrName>style.visibility</p:attrName>
                                        </p:attrNameLst>
                                      </p:cBhvr>
                                      <p:to>
                                        <p:strVal val="visible"/>
                                      </p:to>
                                    </p:set>
                                    <p:animEffect transition="in" filter="wipe(left)">
                                      <p:cBhvr>
                                        <p:cTn id="17" dur="500"/>
                                        <p:tgtEl>
                                          <p:spTgt spid="8652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65283">
                                            <p:txEl>
                                              <p:pRg st="4" end="4"/>
                                            </p:txEl>
                                          </p:spTgt>
                                        </p:tgtEl>
                                        <p:attrNameLst>
                                          <p:attrName>style.visibility</p:attrName>
                                        </p:attrNameLst>
                                      </p:cBhvr>
                                      <p:to>
                                        <p:strVal val="visible"/>
                                      </p:to>
                                    </p:set>
                                    <p:animEffect transition="in" filter="wipe(left)">
                                      <p:cBhvr>
                                        <p:cTn id="22" dur="500"/>
                                        <p:tgtEl>
                                          <p:spTgt spid="86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283" grpId="0"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33.2  THE EXCHANGE RATE</a:t>
            </a:r>
            <a:endParaRPr lang="en-CA" altLang="en-US" smtClean="0"/>
          </a:p>
        </p:txBody>
      </p:sp>
      <p:sp>
        <p:nvSpPr>
          <p:cNvPr id="866307" name="Rectangle 3"/>
          <p:cNvSpPr>
            <a:spLocks noGrp="1" noChangeArrowheads="1"/>
          </p:cNvSpPr>
          <p:nvPr>
            <p:ph type="body" idx="1"/>
          </p:nvPr>
        </p:nvSpPr>
        <p:spPr/>
        <p:txBody>
          <a:bodyPr/>
          <a:lstStyle/>
          <a:p>
            <a:pPr marL="515938" lvl="1" indent="-63500" eaLnBrk="1" hangingPunct="1"/>
            <a:r>
              <a:rPr lang="en-US" altLang="en-US" smtClean="0"/>
              <a:t>I</a:t>
            </a:r>
            <a:r>
              <a:rPr lang="en-US" altLang="en-US" noProof="1" smtClean="0"/>
              <a:t>f prices in the </a:t>
            </a:r>
            <a:r>
              <a:rPr lang="en-US" altLang="en-US" smtClean="0"/>
              <a:t>United States</a:t>
            </a:r>
            <a:r>
              <a:rPr lang="en-US" altLang="en-US" noProof="1" smtClean="0"/>
              <a:t> rise </a:t>
            </a:r>
            <a:r>
              <a:rPr lang="en-US" altLang="en-US" smtClean="0"/>
              <a:t>more slowly</a:t>
            </a:r>
            <a:r>
              <a:rPr lang="en-US" altLang="en-US" noProof="1" smtClean="0"/>
              <a:t> than those of other countries, </a:t>
            </a:r>
            <a:r>
              <a:rPr lang="en-US" altLang="en-US" smtClean="0"/>
              <a:t>people will generally expect the foreign exchange value of the U.S. dollar to rise.</a:t>
            </a:r>
          </a:p>
          <a:p>
            <a:pPr marL="515938" lvl="1" indent="-63500" eaLnBrk="1" hangingPunct="1"/>
            <a:r>
              <a:rPr lang="en-US" altLang="en-US" smtClean="0">
                <a:solidFill>
                  <a:srgbClr val="00B050"/>
                </a:solidFill>
              </a:rPr>
              <a:t>Demand for U.S. dollars will increase, and supply of U.S. dollars will decrease.</a:t>
            </a:r>
          </a:p>
          <a:p>
            <a:pPr marL="515938" lvl="1" indent="-63500" eaLnBrk="1" hangingPunct="1"/>
            <a:r>
              <a:rPr lang="en-US" altLang="en-US" smtClean="0">
                <a:solidFill>
                  <a:srgbClr val="00B050"/>
                </a:solidFill>
              </a:rPr>
              <a:t>The U.S. dollar exchange rate will rise</a:t>
            </a:r>
            <a:r>
              <a:rPr lang="en-US" altLang="en-US" noProof="1" smtClean="0">
                <a:solidFill>
                  <a:srgbClr val="00B050"/>
                </a:solidFill>
              </a:rPr>
              <a:t>.</a:t>
            </a:r>
            <a:endParaRPr lang="en-US" altLang="en-US" smtClean="0">
              <a:solidFill>
                <a:srgbClr val="00B050"/>
              </a:solidFill>
            </a:endParaRPr>
          </a:p>
          <a:p>
            <a:pPr marL="515938" lvl="1" indent="-63500" eaLnBrk="1" hangingPunct="1"/>
            <a:r>
              <a:rPr lang="en-US" altLang="en-US" smtClean="0">
                <a:solidFill>
                  <a:srgbClr val="00B050"/>
                </a:solidFill>
              </a:rPr>
              <a:t>The U.S. dollar appreciates.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6307">
                                            <p:txEl>
                                              <p:pRg st="1" end="1"/>
                                            </p:txEl>
                                          </p:spTgt>
                                        </p:tgtEl>
                                        <p:attrNameLst>
                                          <p:attrName>style.visibility</p:attrName>
                                        </p:attrNameLst>
                                      </p:cBhvr>
                                      <p:to>
                                        <p:strVal val="visible"/>
                                      </p:to>
                                    </p:set>
                                    <p:animEffect transition="in" filter="wipe(left)">
                                      <p:cBhvr>
                                        <p:cTn id="7" dur="500"/>
                                        <p:tgtEl>
                                          <p:spTgt spid="866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6307">
                                            <p:txEl>
                                              <p:pRg st="2" end="2"/>
                                            </p:txEl>
                                          </p:spTgt>
                                        </p:tgtEl>
                                        <p:attrNameLst>
                                          <p:attrName>style.visibility</p:attrName>
                                        </p:attrNameLst>
                                      </p:cBhvr>
                                      <p:to>
                                        <p:strVal val="visible"/>
                                      </p:to>
                                    </p:set>
                                    <p:animEffect transition="in" filter="wipe(left)">
                                      <p:cBhvr>
                                        <p:cTn id="12" dur="500"/>
                                        <p:tgtEl>
                                          <p:spTgt spid="866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6307">
                                            <p:txEl>
                                              <p:pRg st="3" end="3"/>
                                            </p:txEl>
                                          </p:spTgt>
                                        </p:tgtEl>
                                        <p:attrNameLst>
                                          <p:attrName>style.visibility</p:attrName>
                                        </p:attrNameLst>
                                      </p:cBhvr>
                                      <p:to>
                                        <p:strVal val="visible"/>
                                      </p:to>
                                    </p:set>
                                    <p:animEffect transition="in" filter="wipe(left)">
                                      <p:cBhvr>
                                        <p:cTn id="17" dur="500"/>
                                        <p:tgtEl>
                                          <p:spTgt spid="866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6307"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152400"/>
            <a:ext cx="8839200" cy="1371600"/>
          </a:xfrm>
        </p:spPr>
        <p:txBody>
          <a:bodyPr/>
          <a:lstStyle/>
          <a:p>
            <a:pPr eaLnBrk="1" hangingPunct="1"/>
            <a:r>
              <a:rPr lang="en-US" altLang="en-US" sz="2800" smtClean="0"/>
              <a:t>Draw the graph….Do you shift S or D?  </a:t>
            </a:r>
            <a:br>
              <a:rPr lang="en-US" altLang="en-US" sz="2800" smtClean="0"/>
            </a:br>
            <a:r>
              <a:rPr lang="en-US" altLang="en-US" sz="2800" smtClean="0"/>
              <a:t>Does the peso or the dollar—appreciate/depreciate?? </a:t>
            </a:r>
            <a:endParaRPr lang="en-US" altLang="en-US" sz="1000" smtClean="0"/>
          </a:p>
        </p:txBody>
      </p:sp>
      <p:sp>
        <p:nvSpPr>
          <p:cNvPr id="3" name="Content Placeholder 2"/>
          <p:cNvSpPr>
            <a:spLocks noGrp="1"/>
          </p:cNvSpPr>
          <p:nvPr>
            <p:ph idx="1"/>
          </p:nvPr>
        </p:nvSpPr>
        <p:spPr>
          <a:xfrm>
            <a:off x="457200" y="1828800"/>
            <a:ext cx="8229600" cy="4302125"/>
          </a:xfrm>
        </p:spPr>
        <p:txBody>
          <a:bodyPr rtlCol="0">
            <a:normAutofit/>
          </a:bodyPr>
          <a:lstStyle/>
          <a:p>
            <a:pPr marL="514350" indent="-514350" eaLnBrk="1" fontAlgn="auto" hangingPunct="1">
              <a:spcAft>
                <a:spcPts val="0"/>
              </a:spcAft>
              <a:buFont typeface="+mj-lt"/>
              <a:buAutoNum type="arabicPeriod"/>
              <a:defRPr/>
            </a:pPr>
            <a:r>
              <a:rPr lang="en-US" b="0" dirty="0" smtClean="0"/>
              <a:t>The U.S. reduces tariffs on Mexican products.</a:t>
            </a:r>
          </a:p>
          <a:p>
            <a:pPr eaLnBrk="1" fontAlgn="auto" hangingPunct="1">
              <a:spcAft>
                <a:spcPts val="0"/>
              </a:spcAft>
              <a:buFont typeface="Arial" pitchFamily="34" charset="0"/>
              <a:buChar char="•"/>
              <a:defRPr/>
            </a:pPr>
            <a:r>
              <a:rPr lang="en-US" b="0" dirty="0" smtClean="0">
                <a:solidFill>
                  <a:srgbClr val="00B050"/>
                </a:solidFill>
              </a:rPr>
              <a:t>Americans will want to purchase the less expensive Mexican products.  </a:t>
            </a:r>
          </a:p>
          <a:p>
            <a:pPr eaLnBrk="1" fontAlgn="auto" hangingPunct="1">
              <a:spcAft>
                <a:spcPts val="0"/>
              </a:spcAft>
              <a:buFont typeface="Arial" pitchFamily="34" charset="0"/>
              <a:buChar char="•"/>
              <a:defRPr/>
            </a:pPr>
            <a:r>
              <a:rPr lang="en-US" b="0" dirty="0" smtClean="0">
                <a:solidFill>
                  <a:srgbClr val="00B050"/>
                </a:solidFill>
              </a:rPr>
              <a:t>Demand for peso will increase</a:t>
            </a:r>
          </a:p>
          <a:p>
            <a:pPr eaLnBrk="1" fontAlgn="auto" hangingPunct="1">
              <a:spcAft>
                <a:spcPts val="0"/>
              </a:spcAft>
              <a:buFont typeface="Arial" pitchFamily="34" charset="0"/>
              <a:buChar char="•"/>
              <a:defRPr/>
            </a:pPr>
            <a:r>
              <a:rPr lang="en-US" b="0" dirty="0" smtClean="0">
                <a:solidFill>
                  <a:srgbClr val="00B050"/>
                </a:solidFill>
              </a:rPr>
              <a:t>Supply of $$ will increase</a:t>
            </a:r>
            <a:endParaRPr lang="en-US" b="0" dirty="0">
              <a:solidFill>
                <a:srgbClr val="00B05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77813"/>
            <a:ext cx="9144000" cy="1550987"/>
          </a:xfrm>
        </p:spPr>
        <p:txBody>
          <a:bodyPr/>
          <a:lstStyle/>
          <a:p>
            <a:pPr eaLnBrk="1" hangingPunct="1"/>
            <a:r>
              <a:rPr lang="en-US" altLang="en-US" sz="2400" smtClean="0"/>
              <a:t>Draw the graph….Do you shift S or D?  </a:t>
            </a:r>
            <a:br>
              <a:rPr lang="en-US" altLang="en-US" sz="2400" smtClean="0"/>
            </a:br>
            <a:r>
              <a:rPr lang="en-US" altLang="en-US" sz="2400" smtClean="0"/>
              <a:t>Does the peso or the dollar—appreciate/depreciate?? </a:t>
            </a:r>
            <a:endParaRPr lang="en-US" altLang="en-US" smtClean="0"/>
          </a:p>
        </p:txBody>
      </p:sp>
      <p:sp>
        <p:nvSpPr>
          <p:cNvPr id="34819" name="Content Placeholder 2"/>
          <p:cNvSpPr>
            <a:spLocks noGrp="1"/>
          </p:cNvSpPr>
          <p:nvPr>
            <p:ph idx="1"/>
          </p:nvPr>
        </p:nvSpPr>
        <p:spPr/>
        <p:txBody>
          <a:bodyPr/>
          <a:lstStyle/>
          <a:p>
            <a:pPr marL="514350" indent="-514350" eaLnBrk="1" hangingPunct="1">
              <a:buFont typeface="Arial" charset="0"/>
              <a:buNone/>
            </a:pPr>
            <a:r>
              <a:rPr lang="en-US" altLang="en-US" smtClean="0"/>
              <a:t>2. Mexico encounters severe inflation.</a:t>
            </a:r>
          </a:p>
          <a:p>
            <a:pPr marL="514350" indent="-514350" eaLnBrk="1" hangingPunct="1"/>
            <a:r>
              <a:rPr lang="en-US" altLang="en-US" smtClean="0">
                <a:solidFill>
                  <a:srgbClr val="00B050"/>
                </a:solidFill>
              </a:rPr>
              <a:t>Higher prices in Mexico.</a:t>
            </a:r>
          </a:p>
          <a:p>
            <a:pPr marL="514350" indent="-514350" eaLnBrk="1" hangingPunct="1"/>
            <a:r>
              <a:rPr lang="en-US" altLang="en-US" smtClean="0">
                <a:solidFill>
                  <a:srgbClr val="00B050"/>
                </a:solidFill>
              </a:rPr>
              <a:t>Americans will not purchase Mexican products.</a:t>
            </a:r>
          </a:p>
          <a:p>
            <a:pPr marL="514350" indent="-514350" eaLnBrk="1" hangingPunct="1"/>
            <a:r>
              <a:rPr lang="en-US" altLang="en-US" smtClean="0">
                <a:solidFill>
                  <a:srgbClr val="00B050"/>
                </a:solidFill>
              </a:rPr>
              <a:t>Demand for the peso will decrease or</a:t>
            </a:r>
          </a:p>
          <a:p>
            <a:pPr marL="514350" indent="-514350" eaLnBrk="1" hangingPunct="1"/>
            <a:r>
              <a:rPr lang="en-US" altLang="en-US" smtClean="0">
                <a:solidFill>
                  <a:srgbClr val="00B050"/>
                </a:solidFill>
              </a:rPr>
              <a:t>Supply for the peso will increase</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8300" y="152400"/>
            <a:ext cx="8229600" cy="1600200"/>
          </a:xfrm>
        </p:spPr>
        <p:txBody>
          <a:bodyPr/>
          <a:lstStyle/>
          <a:p>
            <a:pPr eaLnBrk="1" hangingPunct="1"/>
            <a:r>
              <a:rPr lang="en-US" altLang="en-US" sz="3600" smtClean="0"/>
              <a:t>What happens to the Euro? Draw a graph for Euro and U.S. Dollar then explain   </a:t>
            </a:r>
            <a:r>
              <a:rPr lang="en-US" altLang="en-US" sz="900" smtClean="0"/>
              <a:t>#38-6 MB</a:t>
            </a:r>
          </a:p>
        </p:txBody>
      </p:sp>
      <p:sp>
        <p:nvSpPr>
          <p:cNvPr id="7171" name="Rectangle 3"/>
          <p:cNvSpPr>
            <a:spLocks noGrp="1" noChangeArrowheads="1"/>
          </p:cNvSpPr>
          <p:nvPr>
            <p:ph idx="1"/>
          </p:nvPr>
        </p:nvSpPr>
        <p:spPr/>
        <p:txBody>
          <a:bodyPr/>
          <a:lstStyle/>
          <a:p>
            <a:pPr eaLnBrk="1" hangingPunct="1">
              <a:lnSpc>
                <a:spcPct val="90000"/>
              </a:lnSpc>
              <a:buFont typeface="Arial" charset="0"/>
              <a:buNone/>
            </a:pPr>
            <a:r>
              <a:rPr lang="en-US" altLang="en-US" sz="2400" smtClean="0"/>
              <a:t>1. U.S. reduces tariffs on Euro products</a:t>
            </a:r>
          </a:p>
          <a:p>
            <a:pPr eaLnBrk="1" hangingPunct="1">
              <a:lnSpc>
                <a:spcPct val="90000"/>
              </a:lnSpc>
            </a:pPr>
            <a:r>
              <a:rPr lang="en-US" altLang="en-US" sz="2400" smtClean="0">
                <a:solidFill>
                  <a:srgbClr val="00B050"/>
                </a:solidFill>
              </a:rPr>
              <a:t>Appreciates</a:t>
            </a:r>
          </a:p>
          <a:p>
            <a:pPr eaLnBrk="1" hangingPunct="1">
              <a:lnSpc>
                <a:spcPct val="90000"/>
              </a:lnSpc>
              <a:buFont typeface="Arial" charset="0"/>
              <a:buNone/>
            </a:pPr>
            <a:r>
              <a:rPr lang="en-US" altLang="en-US" sz="2400" smtClean="0"/>
              <a:t>2.  Europe encounters severe inflation</a:t>
            </a:r>
          </a:p>
          <a:p>
            <a:pPr eaLnBrk="1" hangingPunct="1">
              <a:lnSpc>
                <a:spcPct val="90000"/>
              </a:lnSpc>
            </a:pPr>
            <a:r>
              <a:rPr lang="en-US" altLang="en-US" sz="2400" smtClean="0">
                <a:solidFill>
                  <a:srgbClr val="00B050"/>
                </a:solidFill>
              </a:rPr>
              <a:t>Depreciate</a:t>
            </a:r>
          </a:p>
          <a:p>
            <a:pPr eaLnBrk="1" hangingPunct="1">
              <a:lnSpc>
                <a:spcPct val="90000"/>
              </a:lnSpc>
              <a:buFont typeface="Arial" charset="0"/>
              <a:buNone/>
            </a:pPr>
            <a:r>
              <a:rPr lang="en-US" altLang="en-US" sz="2400" smtClean="0"/>
              <a:t>3. Decrease in American tourism to Europe.</a:t>
            </a:r>
          </a:p>
          <a:p>
            <a:pPr eaLnBrk="1" hangingPunct="1">
              <a:lnSpc>
                <a:spcPct val="90000"/>
              </a:lnSpc>
            </a:pPr>
            <a:r>
              <a:rPr lang="en-US" altLang="en-US" sz="2400" smtClean="0">
                <a:solidFill>
                  <a:srgbClr val="00B050"/>
                </a:solidFill>
              </a:rPr>
              <a:t>Depreciate</a:t>
            </a:r>
          </a:p>
          <a:p>
            <a:pPr eaLnBrk="1" hangingPunct="1">
              <a:lnSpc>
                <a:spcPct val="90000"/>
              </a:lnSpc>
              <a:buFont typeface="Arial" charset="0"/>
              <a:buNone/>
            </a:pPr>
            <a:r>
              <a:rPr lang="en-US" altLang="en-US" sz="2400" smtClean="0"/>
              <a:t>4.  U.S. engages in a high interest rate monetary policy</a:t>
            </a:r>
          </a:p>
          <a:p>
            <a:pPr eaLnBrk="1" hangingPunct="1">
              <a:lnSpc>
                <a:spcPct val="90000"/>
              </a:lnSpc>
            </a:pPr>
            <a:r>
              <a:rPr lang="en-US" altLang="en-US" sz="2400" smtClean="0">
                <a:solidFill>
                  <a:srgbClr val="00B050"/>
                </a:solidFill>
              </a:rPr>
              <a:t>Depreciate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dissolve">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dissolve">
                                      <p:cBhvr>
                                        <p:cTn id="22" dur="5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dissolve">
                                      <p:cBhvr>
                                        <p:cTn id="27" dur="500"/>
                                        <p:tgtEl>
                                          <p:spTgt spid="71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Effect transition="in" filter="dissolve">
                                      <p:cBhvr>
                                        <p:cTn id="32" dur="500"/>
                                        <p:tgtEl>
                                          <p:spTgt spid="717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Effect transition="in" filter="dissolve">
                                      <p:cBhvr>
                                        <p:cTn id="37" dur="500"/>
                                        <p:tgtEl>
                                          <p:spTgt spid="717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Effect transition="in" filter="dissolve">
                                      <p:cBhvr>
                                        <p:cTn id="42" dur="500"/>
                                        <p:tgtEl>
                                          <p:spTgt spid="717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1">
                                            <p:txEl>
                                              <p:pRg st="7" end="7"/>
                                            </p:txEl>
                                          </p:spTgt>
                                        </p:tgtEl>
                                        <p:attrNameLst>
                                          <p:attrName>style.visibility</p:attrName>
                                        </p:attrNameLst>
                                      </p:cBhvr>
                                      <p:to>
                                        <p:strVal val="visible"/>
                                      </p:to>
                                    </p:set>
                                    <p:animEffect transition="in" filter="dissolve">
                                      <p:cBhvr>
                                        <p:cTn id="47"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eaLnBrk="1" hangingPunct="1">
              <a:lnSpc>
                <a:spcPct val="80000"/>
              </a:lnSpc>
              <a:buFont typeface="Arial" charset="0"/>
              <a:buNone/>
            </a:pPr>
            <a:r>
              <a:rPr lang="en-US" altLang="en-US" dirty="0" smtClean="0"/>
              <a:t>5.  European products become more fashionable to U.S. consumers.</a:t>
            </a:r>
          </a:p>
          <a:p>
            <a:pPr eaLnBrk="1" hangingPunct="1">
              <a:lnSpc>
                <a:spcPct val="80000"/>
              </a:lnSpc>
            </a:pPr>
            <a:r>
              <a:rPr lang="en-US" altLang="en-US" dirty="0" smtClean="0">
                <a:solidFill>
                  <a:srgbClr val="00B050"/>
                </a:solidFill>
              </a:rPr>
              <a:t>Appreciate</a:t>
            </a:r>
          </a:p>
          <a:p>
            <a:pPr eaLnBrk="1" hangingPunct="1">
              <a:lnSpc>
                <a:spcPct val="80000"/>
              </a:lnSpc>
              <a:buFont typeface="Arial" charset="0"/>
              <a:buNone/>
            </a:pPr>
            <a:r>
              <a:rPr lang="en-US" altLang="en-US" dirty="0" smtClean="0"/>
              <a:t>6. U.S. firms invest in European oil fields.</a:t>
            </a:r>
          </a:p>
          <a:p>
            <a:pPr eaLnBrk="1" hangingPunct="1">
              <a:lnSpc>
                <a:spcPct val="80000"/>
              </a:lnSpc>
            </a:pPr>
            <a:r>
              <a:rPr lang="en-US" altLang="en-US" dirty="0" smtClean="0">
                <a:solidFill>
                  <a:srgbClr val="00B050"/>
                </a:solidFill>
              </a:rPr>
              <a:t>Appreciate</a:t>
            </a:r>
          </a:p>
          <a:p>
            <a:pPr eaLnBrk="1" hangingPunct="1">
              <a:lnSpc>
                <a:spcPct val="80000"/>
              </a:lnSpc>
            </a:pPr>
            <a:endParaRPr lang="en-US" altLang="en-US"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533400"/>
          </a:xfrm>
        </p:spPr>
        <p:txBody>
          <a:bodyPr/>
          <a:lstStyle/>
          <a:p>
            <a:r>
              <a:rPr lang="en-US" dirty="0" smtClean="0"/>
              <a:t>International Trade and Finance</a:t>
            </a:r>
            <a:endParaRPr lang="en-US" dirty="0"/>
          </a:p>
        </p:txBody>
      </p:sp>
      <p:sp>
        <p:nvSpPr>
          <p:cNvPr id="3" name="Content Placeholder 2"/>
          <p:cNvSpPr>
            <a:spLocks noGrp="1"/>
          </p:cNvSpPr>
          <p:nvPr>
            <p:ph idx="1"/>
          </p:nvPr>
        </p:nvSpPr>
        <p:spPr>
          <a:xfrm>
            <a:off x="228600" y="1143000"/>
            <a:ext cx="8686800" cy="4899025"/>
          </a:xfrm>
        </p:spPr>
        <p:txBody>
          <a:bodyPr/>
          <a:lstStyle/>
          <a:p>
            <a:r>
              <a:rPr lang="en-US" dirty="0" smtClean="0"/>
              <a:t>Every nation keeps a </a:t>
            </a:r>
            <a:r>
              <a:rPr lang="en-US" dirty="0" smtClean="0">
                <a:solidFill>
                  <a:srgbClr val="FF0000"/>
                </a:solidFill>
              </a:rPr>
              <a:t>balance of payment </a:t>
            </a:r>
            <a:r>
              <a:rPr lang="en-US" dirty="0" smtClean="0"/>
              <a:t>statement (account) and categorizes their statement into two main elements:</a:t>
            </a:r>
          </a:p>
          <a:p>
            <a:r>
              <a:rPr lang="en-US" dirty="0" smtClean="0"/>
              <a:t>Current Account</a:t>
            </a:r>
          </a:p>
          <a:p>
            <a:r>
              <a:rPr lang="en-US" dirty="0" smtClean="0"/>
              <a:t>Capital/Financial Account</a:t>
            </a:r>
          </a:p>
        </p:txBody>
      </p:sp>
      <p:pic>
        <p:nvPicPr>
          <p:cNvPr id="6" name="Picture 5" descr="Fitxer original ‎ (fitxer SVG, nominalment 500 × 500 píxels, mid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590800"/>
            <a:ext cx="3962400" cy="3962400"/>
          </a:xfrm>
          <a:prstGeom prst="rect">
            <a:avLst/>
          </a:prstGeom>
        </p:spPr>
      </p:pic>
    </p:spTree>
    <p:extLst>
      <p:ext uri="{BB962C8B-B14F-4D97-AF65-F5344CB8AC3E}">
        <p14:creationId xmlns:p14="http://schemas.microsoft.com/office/powerpoint/2010/main" val="369274000"/>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Clifford – Balance of Payment</a:t>
            </a:r>
            <a:endParaRPr lang="en-US" dirty="0"/>
          </a:p>
        </p:txBody>
      </p:sp>
      <p:pic>
        <p:nvPicPr>
          <p:cNvPr id="4" name="W0YwGLz50TA"/>
          <p:cNvPicPr>
            <a:picLocks noGrp="1" noRot="1" noChangeAspect="1"/>
          </p:cNvPicPr>
          <p:nvPr>
            <p:ph idx="1"/>
            <a:videoFile r:link="rId1"/>
          </p:nvPr>
        </p:nvPicPr>
        <p:blipFill>
          <a:blip r:embed="rId3"/>
          <a:stretch>
            <a:fillRect/>
          </a:stretch>
        </p:blipFill>
        <p:spPr>
          <a:xfrm>
            <a:off x="838200" y="1992313"/>
            <a:ext cx="7467600" cy="4200525"/>
          </a:xfrm>
          <a:prstGeom prst="rect">
            <a:avLst/>
          </a:prstGeom>
        </p:spPr>
      </p:pic>
    </p:spTree>
    <p:extLst>
      <p:ext uri="{BB962C8B-B14F-4D97-AF65-F5344CB8AC3E}">
        <p14:creationId xmlns:p14="http://schemas.microsoft.com/office/powerpoint/2010/main" val="3689555737"/>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78" y="421888"/>
            <a:ext cx="8229600" cy="533400"/>
          </a:xfrm>
        </p:spPr>
        <p:txBody>
          <a:bodyPr/>
          <a:lstStyle/>
          <a:p>
            <a:r>
              <a:rPr lang="en-US" dirty="0" smtClean="0"/>
              <a:t>Balance of Payment</a:t>
            </a:r>
            <a:endParaRPr lang="en-US" dirty="0"/>
          </a:p>
        </p:txBody>
      </p:sp>
      <p:sp>
        <p:nvSpPr>
          <p:cNvPr id="3" name="Content Placeholder 2"/>
          <p:cNvSpPr>
            <a:spLocks noGrp="1"/>
          </p:cNvSpPr>
          <p:nvPr>
            <p:ph idx="1"/>
          </p:nvPr>
        </p:nvSpPr>
        <p:spPr>
          <a:xfrm>
            <a:off x="152400" y="1219200"/>
            <a:ext cx="8839200" cy="4975225"/>
          </a:xfrm>
        </p:spPr>
        <p:txBody>
          <a:bodyPr/>
          <a:lstStyle/>
          <a:p>
            <a:pPr marL="520700" lvl="1" indent="-406400" eaLnBrk="1" hangingPunct="1"/>
            <a:r>
              <a:rPr lang="en-US" altLang="en-US" sz="2600" b="1" noProof="1">
                <a:solidFill>
                  <a:srgbClr val="FF0000"/>
                </a:solidFill>
              </a:rPr>
              <a:t>Current </a:t>
            </a:r>
            <a:r>
              <a:rPr lang="en-US" altLang="en-US" sz="2600" b="1" dirty="0">
                <a:solidFill>
                  <a:srgbClr val="FF0000"/>
                </a:solidFill>
              </a:rPr>
              <a:t>a</a:t>
            </a:r>
            <a:r>
              <a:rPr lang="en-US" altLang="en-US" sz="2600" b="1" noProof="1">
                <a:solidFill>
                  <a:srgbClr val="FF0000"/>
                </a:solidFill>
              </a:rPr>
              <a:t>ccount</a:t>
            </a:r>
            <a:r>
              <a:rPr lang="en-US" altLang="en-US" b="1" dirty="0">
                <a:solidFill>
                  <a:srgbClr val="FF0000"/>
                </a:solidFill>
              </a:rPr>
              <a:t> </a:t>
            </a:r>
            <a:r>
              <a:rPr lang="en-US" altLang="en-US" b="1" dirty="0" smtClean="0">
                <a:solidFill>
                  <a:srgbClr val="FF0000"/>
                </a:solidFill>
              </a:rPr>
              <a:t>– </a:t>
            </a:r>
            <a:r>
              <a:rPr lang="en-US" altLang="en-US" dirty="0" smtClean="0"/>
              <a:t>summarizes and r</a:t>
            </a:r>
            <a:r>
              <a:rPr lang="en-US" altLang="en-US" noProof="1" smtClean="0"/>
              <a:t>ecord</a:t>
            </a:r>
            <a:r>
              <a:rPr lang="en-US" altLang="en-US" dirty="0" smtClean="0"/>
              <a:t>s all </a:t>
            </a:r>
            <a:r>
              <a:rPr lang="en-US" altLang="en-US" noProof="1" smtClean="0"/>
              <a:t>goods </a:t>
            </a:r>
            <a:r>
              <a:rPr lang="en-US" altLang="en-US" noProof="1"/>
              <a:t>and services to other countries</a:t>
            </a:r>
            <a:r>
              <a:rPr lang="en-US" altLang="en-US" dirty="0"/>
              <a:t> </a:t>
            </a:r>
            <a:r>
              <a:rPr lang="en-US" altLang="en-US" noProof="1"/>
              <a:t>(exports), </a:t>
            </a:r>
            <a:r>
              <a:rPr lang="en-US" altLang="en-US" noProof="1">
                <a:solidFill>
                  <a:srgbClr val="FF0000"/>
                </a:solidFill>
              </a:rPr>
              <a:t>minus</a:t>
            </a:r>
            <a:r>
              <a:rPr lang="en-US" altLang="en-US" noProof="1"/>
              <a:t> payments for goods</a:t>
            </a:r>
            <a:r>
              <a:rPr lang="en-US" altLang="en-US" dirty="0"/>
              <a:t> </a:t>
            </a:r>
            <a:r>
              <a:rPr lang="en-US" altLang="en-US" noProof="1"/>
              <a:t>and services bought from other</a:t>
            </a:r>
            <a:r>
              <a:rPr lang="en-US" altLang="en-US" dirty="0"/>
              <a:t> </a:t>
            </a:r>
            <a:r>
              <a:rPr lang="en-US" altLang="en-US" noProof="1"/>
              <a:t>countries (imports), </a:t>
            </a:r>
            <a:r>
              <a:rPr lang="en-US" altLang="en-US" noProof="1">
                <a:solidFill>
                  <a:srgbClr val="FF0000"/>
                </a:solidFill>
              </a:rPr>
              <a:t>plus</a:t>
            </a:r>
            <a:r>
              <a:rPr lang="en-US" altLang="en-US" noProof="1"/>
              <a:t> the net</a:t>
            </a:r>
            <a:r>
              <a:rPr lang="en-US" altLang="en-US" dirty="0"/>
              <a:t> </a:t>
            </a:r>
            <a:r>
              <a:rPr lang="en-US" altLang="en-US" noProof="1"/>
              <a:t>amount of interest and transfers</a:t>
            </a:r>
            <a:r>
              <a:rPr lang="en-US" altLang="en-US" dirty="0"/>
              <a:t> </a:t>
            </a:r>
            <a:r>
              <a:rPr lang="en-US" altLang="en-US" noProof="1"/>
              <a:t>received from and paid to other</a:t>
            </a:r>
            <a:r>
              <a:rPr lang="en-US" altLang="en-US" dirty="0"/>
              <a:t> </a:t>
            </a:r>
            <a:r>
              <a:rPr lang="en-US" altLang="en-US" noProof="1"/>
              <a:t>countries. [Exports and Imports are the largest components]</a:t>
            </a:r>
          </a:p>
          <a:p>
            <a:pPr marL="520700" lvl="1" indent="-406400" eaLnBrk="1" hangingPunct="1"/>
            <a:r>
              <a:rPr lang="en-US" altLang="en-US" sz="2600" b="1" noProof="1" smtClean="0">
                <a:solidFill>
                  <a:srgbClr val="FF0000"/>
                </a:solidFill>
              </a:rPr>
              <a:t>Capital </a:t>
            </a:r>
            <a:r>
              <a:rPr lang="en-US" altLang="en-US" sz="2600" b="1" noProof="1">
                <a:solidFill>
                  <a:srgbClr val="FF0000"/>
                </a:solidFill>
              </a:rPr>
              <a:t>account/Financial account</a:t>
            </a:r>
            <a:r>
              <a:rPr lang="en-US" altLang="en-US" sz="2600" b="1" dirty="0">
                <a:solidFill>
                  <a:srgbClr val="FF0000"/>
                </a:solidFill>
              </a:rPr>
              <a:t> </a:t>
            </a:r>
            <a:r>
              <a:rPr lang="en-US" altLang="en-US" dirty="0"/>
              <a:t>r</a:t>
            </a:r>
            <a:r>
              <a:rPr lang="en-US" altLang="en-US" noProof="1"/>
              <a:t>ecord</a:t>
            </a:r>
            <a:r>
              <a:rPr lang="en-US" altLang="en-US" dirty="0"/>
              <a:t>s</a:t>
            </a:r>
            <a:r>
              <a:rPr lang="en-US" altLang="en-US" noProof="1"/>
              <a:t> foreign investment in the United States </a:t>
            </a:r>
            <a:r>
              <a:rPr lang="en-US" altLang="en-US" noProof="1">
                <a:solidFill>
                  <a:srgbClr val="FF0000"/>
                </a:solidFill>
              </a:rPr>
              <a:t>minus</a:t>
            </a:r>
            <a:r>
              <a:rPr lang="en-US" altLang="en-US" noProof="1"/>
              <a:t> U.S. investment abroad.</a:t>
            </a:r>
          </a:p>
          <a:p>
            <a:endParaRPr lang="en-US" dirty="0"/>
          </a:p>
        </p:txBody>
      </p:sp>
      <p:pic>
        <p:nvPicPr>
          <p:cNvPr id="4" name="Picture 3" descr="Positivo l’andamento dell’import-export nei primi nove mesi 2015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572000"/>
            <a:ext cx="3276600" cy="2137847"/>
          </a:xfrm>
          <a:prstGeom prst="rect">
            <a:avLst/>
          </a:prstGeom>
        </p:spPr>
      </p:pic>
    </p:spTree>
    <p:extLst>
      <p:ext uri="{BB962C8B-B14F-4D97-AF65-F5344CB8AC3E}">
        <p14:creationId xmlns:p14="http://schemas.microsoft.com/office/powerpoint/2010/main" val="1542828037"/>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279400" y="914400"/>
            <a:ext cx="8636000" cy="5137150"/>
          </a:xfrm>
        </p:spPr>
        <p:txBody>
          <a:bodyPr/>
          <a:lstStyle/>
          <a:p>
            <a:pPr marL="365125" indent="-255588">
              <a:spcAft>
                <a:spcPct val="0"/>
              </a:spcAft>
              <a:buFont typeface="Wingdings 3" pitchFamily="18" charset="2"/>
              <a:buChar char=""/>
            </a:pPr>
            <a:r>
              <a:rPr lang="en-US" altLang="en-US" sz="2400" b="0" dirty="0" smtClean="0"/>
              <a:t>A list of all the payments a nation receives from foreign countries and all the payments it makes to other nations.</a:t>
            </a:r>
          </a:p>
          <a:p>
            <a:pPr marL="365125" indent="-255588">
              <a:spcAft>
                <a:spcPct val="0"/>
              </a:spcAft>
              <a:buFont typeface="Wingdings 3" pitchFamily="18" charset="2"/>
              <a:buChar char=""/>
            </a:pPr>
            <a:r>
              <a:rPr lang="en-US" altLang="en-US" sz="2400" b="0" dirty="0" smtClean="0"/>
              <a:t>Debit = negative entry on balance sheet</a:t>
            </a:r>
          </a:p>
          <a:p>
            <a:pPr marL="365125" indent="-255588">
              <a:spcAft>
                <a:spcPct val="0"/>
              </a:spcAft>
              <a:buFont typeface="Wingdings 3" pitchFamily="18" charset="2"/>
              <a:buChar char=""/>
            </a:pPr>
            <a:r>
              <a:rPr lang="en-US" altLang="en-US" sz="2400" b="0" dirty="0" smtClean="0"/>
              <a:t>Credit = positive entry on balance sheet</a:t>
            </a:r>
          </a:p>
          <a:p>
            <a:pPr marL="365125" indent="-255588">
              <a:spcAft>
                <a:spcPct val="0"/>
              </a:spcAft>
              <a:buFont typeface="Wingdings 3" pitchFamily="18" charset="2"/>
              <a:buChar char=""/>
            </a:pPr>
            <a:r>
              <a:rPr lang="en-US" altLang="en-US" sz="2400" dirty="0" smtClean="0"/>
              <a:t>Current Account </a:t>
            </a:r>
            <a:r>
              <a:rPr lang="en-US" altLang="en-US" sz="2400" b="0" dirty="0" smtClean="0"/>
              <a:t>includes: </a:t>
            </a:r>
          </a:p>
          <a:p>
            <a:pPr marL="479425" lvl="1" indent="-255588">
              <a:spcAft>
                <a:spcPct val="0"/>
              </a:spcAft>
              <a:buFont typeface="Wingdings 3" pitchFamily="18" charset="2"/>
              <a:buChar char=""/>
            </a:pPr>
            <a:r>
              <a:rPr lang="en-US" altLang="en-US" sz="2000" dirty="0" smtClean="0"/>
              <a:t>Balance on Goods (export goods – import goods) </a:t>
            </a:r>
          </a:p>
          <a:p>
            <a:pPr marL="479425" lvl="1" indent="-255588">
              <a:spcAft>
                <a:spcPct val="0"/>
              </a:spcAft>
              <a:buFont typeface="Wingdings 3" pitchFamily="18" charset="2"/>
              <a:buChar char=""/>
            </a:pPr>
            <a:r>
              <a:rPr lang="en-US" altLang="en-US" sz="2000" b="0" dirty="0" smtClean="0"/>
              <a:t>Balance on Services (export services – import services)</a:t>
            </a:r>
          </a:p>
          <a:p>
            <a:pPr marL="479425" lvl="1" indent="-255588">
              <a:spcAft>
                <a:spcPct val="0"/>
              </a:spcAft>
              <a:buFont typeface="Wingdings 3" pitchFamily="18" charset="2"/>
              <a:buChar char=""/>
            </a:pPr>
            <a:r>
              <a:rPr lang="en-US" altLang="en-US" sz="2000" dirty="0"/>
              <a:t>I</a:t>
            </a:r>
            <a:r>
              <a:rPr lang="en-US" altLang="en-US" sz="2000" dirty="0" smtClean="0"/>
              <a:t>f </a:t>
            </a:r>
            <a:r>
              <a:rPr lang="en-US" altLang="en-US" sz="2000" dirty="0"/>
              <a:t>exports are greater = surplus; less = </a:t>
            </a:r>
            <a:r>
              <a:rPr lang="en-US" altLang="en-US" sz="2000" dirty="0" smtClean="0"/>
              <a:t>deficit</a:t>
            </a:r>
            <a:endParaRPr lang="en-US" altLang="en-US" sz="2000" b="0" dirty="0" smtClean="0"/>
          </a:p>
          <a:p>
            <a:pPr marL="879475" lvl="2" indent="-255588">
              <a:spcAft>
                <a:spcPct val="0"/>
              </a:spcAft>
              <a:buFont typeface="Wingdings 3" pitchFamily="18" charset="2"/>
              <a:buChar char=""/>
            </a:pPr>
            <a:r>
              <a:rPr lang="en-US" altLang="en-US" sz="2000" b="0" dirty="0" err="1" smtClean="0"/>
              <a:t>Xn</a:t>
            </a:r>
            <a:r>
              <a:rPr lang="en-US" altLang="en-US" sz="2000" b="0" dirty="0" smtClean="0"/>
              <a:t> (net exports = Exports - Imports), net investment income (interest &amp; dividends) and net transfer payments (public and private)</a:t>
            </a:r>
          </a:p>
          <a:p>
            <a:pPr marL="879475" lvl="2" indent="-255588">
              <a:spcAft>
                <a:spcPct val="0"/>
              </a:spcAft>
              <a:buFont typeface="Wingdings 3" pitchFamily="18" charset="2"/>
              <a:buChar char=""/>
            </a:pPr>
            <a:r>
              <a:rPr lang="en-US" altLang="en-US" sz="2000" b="0" dirty="0" smtClean="0"/>
              <a:t>“Current”, short-term, day to day transactions of goods and services</a:t>
            </a:r>
          </a:p>
          <a:p>
            <a:pPr marL="879475" lvl="2" indent="-255588">
              <a:spcAft>
                <a:spcPct val="0"/>
              </a:spcAft>
              <a:buFont typeface="Wingdings 3" pitchFamily="18" charset="2"/>
              <a:buChar char=""/>
            </a:pPr>
            <a:r>
              <a:rPr lang="en-US" altLang="en-US" sz="2000" b="0" dirty="0" err="1" smtClean="0"/>
              <a:t>Xn</a:t>
            </a:r>
            <a:r>
              <a:rPr lang="en-US" altLang="en-US" sz="2000" b="0" dirty="0" smtClean="0"/>
              <a:t> includes tourism</a:t>
            </a:r>
          </a:p>
          <a:p>
            <a:pPr marL="879475" lvl="2" indent="-255588">
              <a:spcAft>
                <a:spcPct val="0"/>
              </a:spcAft>
              <a:buFont typeface="Wingdings 3" pitchFamily="18" charset="2"/>
              <a:buChar char=""/>
            </a:pPr>
            <a:r>
              <a:rPr lang="en-US" altLang="en-US" sz="2000" b="0" dirty="0" smtClean="0">
                <a:solidFill>
                  <a:srgbClr val="FF0000"/>
                </a:solidFill>
              </a:rPr>
              <a:t>Exports = credits (+); imports = debits (-)</a:t>
            </a:r>
          </a:p>
        </p:txBody>
      </p:sp>
      <p:sp>
        <p:nvSpPr>
          <p:cNvPr id="10243" name="Rectangle 2"/>
          <p:cNvSpPr>
            <a:spLocks noGrp="1" noChangeArrowheads="1"/>
          </p:cNvSpPr>
          <p:nvPr>
            <p:ph type="title"/>
          </p:nvPr>
        </p:nvSpPr>
        <p:spPr>
          <a:xfrm>
            <a:off x="304800" y="152400"/>
            <a:ext cx="8229600" cy="533400"/>
          </a:xfrm>
        </p:spPr>
        <p:txBody>
          <a:bodyPr/>
          <a:lstStyle/>
          <a:p>
            <a:r>
              <a:rPr lang="en-US" altLang="en-US" smtClean="0"/>
              <a:t>Balance of Payments </a:t>
            </a:r>
            <a:endParaRPr lang="en-US" altLang="en-US" sz="1800" smtClean="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229600" cy="533400"/>
          </a:xfrm>
        </p:spPr>
        <p:txBody>
          <a:bodyPr/>
          <a:lstStyle/>
          <a:p>
            <a:r>
              <a:rPr lang="en-US" dirty="0" smtClean="0"/>
              <a:t>What does </a:t>
            </a:r>
            <a:r>
              <a:rPr lang="en-US" smtClean="0"/>
              <a:t>the statement tell </a:t>
            </a:r>
            <a:r>
              <a:rPr lang="en-US" dirty="0" smtClean="0"/>
              <a:t>us?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943" y="1257300"/>
            <a:ext cx="6843713" cy="5132784"/>
          </a:xfrm>
        </p:spPr>
      </p:pic>
      <p:cxnSp>
        <p:nvCxnSpPr>
          <p:cNvPr id="8" name="Straight Arrow Connector 7"/>
          <p:cNvCxnSpPr/>
          <p:nvPr/>
        </p:nvCxnSpPr>
        <p:spPr bwMode="auto">
          <a:xfrm flipH="1" flipV="1">
            <a:off x="7172828" y="3945255"/>
            <a:ext cx="762000" cy="38100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flipV="1">
            <a:off x="7190000" y="5600700"/>
            <a:ext cx="762000" cy="38100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92264257"/>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228600" y="1122363"/>
            <a:ext cx="8610600" cy="5376862"/>
          </a:xfrm>
        </p:spPr>
        <p:txBody>
          <a:bodyPr/>
          <a:lstStyle/>
          <a:p>
            <a:pPr marL="342900" indent="-342900">
              <a:buFont typeface="Wingdings" panose="05000000000000000000" pitchFamily="2" charset="2"/>
              <a:buChar char="Ø"/>
            </a:pPr>
            <a:r>
              <a:rPr lang="en-US" altLang="en-US" sz="2200" b="0" dirty="0" smtClean="0"/>
              <a:t>Payments for </a:t>
            </a:r>
            <a:r>
              <a:rPr lang="en-US" altLang="en-US" sz="2200" b="0" dirty="0" smtClean="0">
                <a:solidFill>
                  <a:srgbClr val="00B050"/>
                </a:solidFill>
              </a:rPr>
              <a:t>financial assets </a:t>
            </a:r>
            <a:r>
              <a:rPr lang="en-US" altLang="en-US" sz="2200" b="0" dirty="0" smtClean="0"/>
              <a:t>(savings, CDs, bonds and stocks) and </a:t>
            </a:r>
            <a:r>
              <a:rPr lang="en-US" altLang="en-US" sz="2200" b="0" dirty="0" smtClean="0">
                <a:solidFill>
                  <a:srgbClr val="00B050"/>
                </a:solidFill>
              </a:rPr>
              <a:t>real assets </a:t>
            </a:r>
            <a:r>
              <a:rPr lang="en-US" altLang="en-US" sz="2200" b="0" dirty="0" smtClean="0"/>
              <a:t>(buildings, land, plant/factory, etc.)</a:t>
            </a:r>
          </a:p>
          <a:p>
            <a:pPr marL="342900" indent="-342900">
              <a:buFont typeface="Wingdings" panose="05000000000000000000" pitchFamily="2" charset="2"/>
              <a:buChar char="Ø"/>
            </a:pPr>
            <a:r>
              <a:rPr lang="en-US" altLang="en-US" sz="2200" b="0" dirty="0" smtClean="0"/>
              <a:t>If it involves taking ownership of a real asset, i.e. buildings, land, stocks, bonds it falls under capital account.  The asset is “staying” in that country. </a:t>
            </a:r>
          </a:p>
          <a:p>
            <a:pPr marL="342900" indent="-342900">
              <a:buFont typeface="Wingdings" panose="05000000000000000000" pitchFamily="2" charset="2"/>
              <a:buChar char="Ø"/>
            </a:pPr>
            <a:r>
              <a:rPr lang="en-US" altLang="en-US" sz="2200" b="0" dirty="0" smtClean="0"/>
              <a:t>Important Note – </a:t>
            </a:r>
            <a:r>
              <a:rPr lang="en-US" altLang="en-US" sz="2200" b="0" dirty="0" smtClean="0">
                <a:solidFill>
                  <a:srgbClr val="FF0000"/>
                </a:solidFill>
              </a:rPr>
              <a:t>payments from interest earned on real assets </a:t>
            </a:r>
            <a:r>
              <a:rPr lang="en-US" altLang="en-US" sz="2200" b="0" dirty="0" smtClean="0"/>
              <a:t>such as stocks, bonds, and savings accounts are </a:t>
            </a:r>
            <a:r>
              <a:rPr lang="en-US" altLang="en-US" sz="2200" b="0" dirty="0" smtClean="0">
                <a:solidFill>
                  <a:srgbClr val="FF0000"/>
                </a:solidFill>
              </a:rPr>
              <a:t>included in current account</a:t>
            </a:r>
            <a:r>
              <a:rPr lang="en-US" altLang="en-US" sz="2200" b="0" dirty="0" smtClean="0"/>
              <a:t>.  The </a:t>
            </a:r>
            <a:r>
              <a:rPr lang="en-US" altLang="en-US" sz="2200" b="0" dirty="0" smtClean="0">
                <a:solidFill>
                  <a:srgbClr val="00B050"/>
                </a:solidFill>
              </a:rPr>
              <a:t>actual purchase of these assets is in the capital account</a:t>
            </a:r>
            <a:r>
              <a:rPr lang="en-US" altLang="en-US" sz="2200" b="0" dirty="0" smtClean="0"/>
              <a:t>. </a:t>
            </a:r>
          </a:p>
          <a:p>
            <a:pPr marL="342900" indent="-342900">
              <a:buFont typeface="Wingdings" panose="05000000000000000000" pitchFamily="2" charset="2"/>
              <a:buChar char="Ø"/>
            </a:pPr>
            <a:r>
              <a:rPr lang="en-US" altLang="en-US" sz="2200" b="0" dirty="0" smtClean="0"/>
              <a:t>Also includes “noncurrent” items of a more permanent or long term nature  </a:t>
            </a:r>
          </a:p>
          <a:p>
            <a:pPr marL="342900" indent="-342900">
              <a:buFont typeface="Wingdings" panose="05000000000000000000" pitchFamily="2" charset="2"/>
              <a:buChar char="Ø"/>
            </a:pPr>
            <a:r>
              <a:rPr lang="en-US" altLang="en-US" sz="2200" b="0" dirty="0" smtClean="0"/>
              <a:t>*** Important Point – A capital good like a robot is still Current Account not Capital/Financial account </a:t>
            </a:r>
          </a:p>
        </p:txBody>
      </p:sp>
      <p:sp>
        <p:nvSpPr>
          <p:cNvPr id="5122" name="Rectangle 2"/>
          <p:cNvSpPr>
            <a:spLocks noGrp="1" noChangeArrowheads="1"/>
          </p:cNvSpPr>
          <p:nvPr>
            <p:ph type="title"/>
          </p:nvPr>
        </p:nvSpPr>
        <p:spPr>
          <a:xfrm>
            <a:off x="228600" y="152400"/>
            <a:ext cx="8229600" cy="838200"/>
          </a:xfrm>
        </p:spPr>
        <p:txBody>
          <a:bodyPr>
            <a:normAutofit fontScale="90000"/>
          </a:bodyPr>
          <a:lstStyle/>
          <a:p>
            <a:pPr fontAlgn="auto">
              <a:spcAft>
                <a:spcPts val="0"/>
              </a:spcAft>
              <a:defRPr/>
            </a:pPr>
            <a:r>
              <a:rPr lang="en-US" sz="3600" dirty="0" smtClean="0"/>
              <a:t>Capital or Financial Account Includes</a:t>
            </a:r>
            <a:r>
              <a:rPr lang="en-US" dirty="0">
                <a:solidFill>
                  <a:schemeClr val="tx2">
                    <a:satMod val="200000"/>
                  </a:schemeClr>
                </a:solidFill>
              </a:rPr>
              <a:t/>
            </a:r>
            <a:br>
              <a:rPr lang="en-US" dirty="0">
                <a:solidFill>
                  <a:schemeClr val="tx2">
                    <a:satMod val="200000"/>
                  </a:schemeClr>
                </a:solidFill>
              </a:rPr>
            </a:br>
            <a:endParaRPr lang="en-US" dirty="0">
              <a:solidFill>
                <a:schemeClr val="tx2">
                  <a:satMod val="200000"/>
                </a:schemeClr>
              </a:solidFill>
            </a:endParaRPr>
          </a:p>
        </p:txBody>
      </p:sp>
      <p:sp>
        <p:nvSpPr>
          <p:cNvPr id="4" name="Rectangle 2"/>
          <p:cNvSpPr txBox="1">
            <a:spLocks noChangeArrowheads="1"/>
          </p:cNvSpPr>
          <p:nvPr/>
        </p:nvSpPr>
        <p:spPr>
          <a:xfrm>
            <a:off x="1066800" y="665163"/>
            <a:ext cx="7772400" cy="914400"/>
          </a:xfrm>
          <a:prstGeom prst="rect">
            <a:avLst/>
          </a:prstGeom>
        </p:spPr>
        <p:txBody>
          <a:bodyPr/>
          <a:lstStyle/>
          <a:p>
            <a:pPr fontAlgn="auto">
              <a:spcAft>
                <a:spcPts val="0"/>
              </a:spcAft>
              <a:defRPr/>
            </a:pPr>
            <a:r>
              <a:rPr lang="en-US" sz="4000" spc="-100" dirty="0">
                <a:solidFill>
                  <a:schemeClr val="tx2">
                    <a:satMod val="200000"/>
                  </a:schemeClr>
                </a:solidFill>
                <a:latin typeface="+mj-lt"/>
                <a:ea typeface="+mj-ea"/>
                <a:cs typeface="+mj-cs"/>
              </a:rPr>
              <a:t> </a:t>
            </a:r>
            <a:br>
              <a:rPr lang="en-US" sz="4000" spc="-100" dirty="0">
                <a:solidFill>
                  <a:schemeClr val="tx2">
                    <a:satMod val="200000"/>
                  </a:schemeClr>
                </a:solidFill>
                <a:latin typeface="+mj-lt"/>
                <a:ea typeface="+mj-ea"/>
                <a:cs typeface="+mj-cs"/>
              </a:rPr>
            </a:br>
            <a:endParaRPr lang="en-US" sz="4000" spc="-100" dirty="0">
              <a:solidFill>
                <a:schemeClr val="tx2">
                  <a:satMod val="200000"/>
                </a:schemeClr>
              </a:solidFill>
              <a:latin typeface="+mj-lt"/>
              <a:ea typeface="+mj-ea"/>
              <a:cs typeface="+mj-cs"/>
            </a:endParaRPr>
          </a:p>
        </p:txBody>
      </p:sp>
      <p:sp>
        <p:nvSpPr>
          <p:cNvPr id="5" name="Rectangle 2"/>
          <p:cNvSpPr txBox="1">
            <a:spLocks noChangeArrowheads="1"/>
          </p:cNvSpPr>
          <p:nvPr/>
        </p:nvSpPr>
        <p:spPr>
          <a:xfrm>
            <a:off x="1219200" y="817563"/>
            <a:ext cx="7772400" cy="914400"/>
          </a:xfrm>
          <a:prstGeom prst="rect">
            <a:avLst/>
          </a:prstGeom>
        </p:spPr>
        <p:txBody>
          <a:bodyPr/>
          <a:lstStyle/>
          <a:p>
            <a:pPr fontAlgn="auto">
              <a:spcAft>
                <a:spcPts val="0"/>
              </a:spcAft>
              <a:defRPr/>
            </a:pPr>
            <a:endParaRPr lang="en-US" sz="4000" spc="-100" dirty="0">
              <a:solidFill>
                <a:schemeClr val="tx2">
                  <a:satMod val="200000"/>
                </a:schemeClr>
              </a:solidFill>
              <a:latin typeface="+mj-lt"/>
              <a:ea typeface="+mj-ea"/>
              <a:cs typeface="+mj-cs"/>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1_foundations">
  <a:themeElements>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foundations">
  <a:themeElements>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found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_foundation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foundation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foundation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foundation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foundatio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foundatio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foundatio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newdesign">
  <a:themeElements>
    <a:clrScheme name="4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4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newdesign">
  <a:themeElements>
    <a:clrScheme name="7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7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newdesign">
  <a:themeElements>
    <a:clrScheme name="5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5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newdesign">
  <a:themeElements>
    <a:clrScheme name="6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new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6_new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new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new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new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new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new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new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18890</TotalTime>
  <Words>2454</Words>
  <Application>Microsoft Office PowerPoint</Application>
  <PresentationFormat>On-screen Show (4:3)</PresentationFormat>
  <Paragraphs>208</Paragraphs>
  <Slides>37</Slides>
  <Notes>16</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37</vt:i4>
      </vt:variant>
    </vt:vector>
  </HeadingPairs>
  <TitlesOfParts>
    <vt:vector size="52" baseType="lpstr">
      <vt:lpstr>Arial</vt:lpstr>
      <vt:lpstr>Charcoal</vt:lpstr>
      <vt:lpstr>Tahoma</vt:lpstr>
      <vt:lpstr>Times</vt:lpstr>
      <vt:lpstr>Times New Roman</vt:lpstr>
      <vt:lpstr>Webdings</vt:lpstr>
      <vt:lpstr>Wingdings</vt:lpstr>
      <vt:lpstr>Wingdings 3</vt:lpstr>
      <vt:lpstr>1_foundations</vt:lpstr>
      <vt:lpstr>2_foundations</vt:lpstr>
      <vt:lpstr>4_newdesign</vt:lpstr>
      <vt:lpstr>7_newdesign</vt:lpstr>
      <vt:lpstr>5_newdesign</vt:lpstr>
      <vt:lpstr>6_newdesign</vt:lpstr>
      <vt:lpstr>1_Custom Design</vt:lpstr>
      <vt:lpstr>PowerPoint Presentation</vt:lpstr>
      <vt:lpstr>International Trade and Finance</vt:lpstr>
      <vt:lpstr>33.1  FINANCING INTERNATIONAL TRADE</vt:lpstr>
      <vt:lpstr>International Trade and Finance</vt:lpstr>
      <vt:lpstr>Clifford – Balance of Payment</vt:lpstr>
      <vt:lpstr>Balance of Payment</vt:lpstr>
      <vt:lpstr>Balance of Payments </vt:lpstr>
      <vt:lpstr>What does the statement tell us?</vt:lpstr>
      <vt:lpstr>Capital or Financial Account Includes </vt:lpstr>
      <vt:lpstr>Balance of Payments Examples</vt:lpstr>
      <vt:lpstr>What do you think?</vt:lpstr>
      <vt:lpstr>Capital or Current Account</vt:lpstr>
      <vt:lpstr>Test Your Knowledge, Boo!</vt:lpstr>
      <vt:lpstr>What you thinkin’ son? </vt:lpstr>
      <vt:lpstr>33.2  THE EXCHANGE RATE</vt:lpstr>
      <vt:lpstr>THE EXCHANGE RATE</vt:lpstr>
      <vt:lpstr>33.2  THE EXCHANGE RATE</vt:lpstr>
      <vt:lpstr>33.2  THE EXCHANGE RATE</vt:lpstr>
      <vt:lpstr>Exports Effect</vt:lpstr>
      <vt:lpstr>Determinants of Exchange Rates – Causes a Shift</vt:lpstr>
      <vt:lpstr>Hint</vt:lpstr>
      <vt:lpstr>The Lands of Blue and Pink Money  - Exchange Rate Example</vt:lpstr>
      <vt:lpstr>33.2  THE EXCHANGE RATE</vt:lpstr>
      <vt:lpstr>33.2  THE EXCHANGE RATE</vt:lpstr>
      <vt:lpstr>33.2  THE EXCHANGE RATE</vt:lpstr>
      <vt:lpstr>33.2  THE EXCHANGE RATE</vt:lpstr>
      <vt:lpstr>33.2  THE EXCHANGE RATE</vt:lpstr>
      <vt:lpstr>33.2  THE EXCHANGE RATE</vt:lpstr>
      <vt:lpstr>33.2  THE EXCHANGE RATE</vt:lpstr>
      <vt:lpstr>The Big Mac Index</vt:lpstr>
      <vt:lpstr>33.2  THE EXCHANGE RATE</vt:lpstr>
      <vt:lpstr>33.2  THE EXCHANGE RATE</vt:lpstr>
      <vt:lpstr>33.2  THE EXCHANGE RATE</vt:lpstr>
      <vt:lpstr>Draw the graph….Do you shift S or D?   Does the peso or the dollar—appreciate/depreciate?? </vt:lpstr>
      <vt:lpstr>Draw the graph….Do you shift S or D?   Does the peso or the dollar—appreciate/depreciate?? </vt:lpstr>
      <vt:lpstr>What happens to the Euro? Draw a graph for Euro and U.S. Dollar then explain   #38-6 MB</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33</dc:title>
  <dc:creator>Robin Bade and Michael Parkin</dc:creator>
  <cp:lastModifiedBy>Powell, Jennifer</cp:lastModifiedBy>
  <cp:revision>258</cp:revision>
  <cp:lastPrinted>2016-11-29T19:11:08Z</cp:lastPrinted>
  <dcterms:created xsi:type="dcterms:W3CDTF">2000-11-24T17:02:06Z</dcterms:created>
  <dcterms:modified xsi:type="dcterms:W3CDTF">2016-11-29T19:12:26Z</dcterms:modified>
</cp:coreProperties>
</file>